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40"/>
  </p:notesMasterIdLst>
  <p:handoutMasterIdLst>
    <p:handoutMasterId r:id="rId41"/>
  </p:handoutMasterIdLst>
  <p:sldIdLst>
    <p:sldId id="256" r:id="rId2"/>
    <p:sldId id="332" r:id="rId3"/>
    <p:sldId id="336" r:id="rId4"/>
    <p:sldId id="317" r:id="rId5"/>
    <p:sldId id="381" r:id="rId6"/>
    <p:sldId id="379" r:id="rId7"/>
    <p:sldId id="351" r:id="rId8"/>
    <p:sldId id="350" r:id="rId9"/>
    <p:sldId id="349" r:id="rId10"/>
    <p:sldId id="352" r:id="rId11"/>
    <p:sldId id="353" r:id="rId12"/>
    <p:sldId id="354" r:id="rId13"/>
    <p:sldId id="346" r:id="rId14"/>
    <p:sldId id="345" r:id="rId15"/>
    <p:sldId id="344" r:id="rId16"/>
    <p:sldId id="341" r:id="rId17"/>
    <p:sldId id="342" r:id="rId18"/>
    <p:sldId id="343" r:id="rId19"/>
    <p:sldId id="359" r:id="rId20"/>
    <p:sldId id="339" r:id="rId21"/>
    <p:sldId id="340" r:id="rId22"/>
    <p:sldId id="360" r:id="rId23"/>
    <p:sldId id="361" r:id="rId24"/>
    <p:sldId id="347" r:id="rId25"/>
    <p:sldId id="362" r:id="rId26"/>
    <p:sldId id="363" r:id="rId27"/>
    <p:sldId id="365" r:id="rId28"/>
    <p:sldId id="366" r:id="rId29"/>
    <p:sldId id="367" r:id="rId30"/>
    <p:sldId id="368" r:id="rId31"/>
    <p:sldId id="382" r:id="rId32"/>
    <p:sldId id="384" r:id="rId33"/>
    <p:sldId id="383" r:id="rId34"/>
    <p:sldId id="386" r:id="rId35"/>
    <p:sldId id="369" r:id="rId36"/>
    <p:sldId id="371" r:id="rId37"/>
    <p:sldId id="372" r:id="rId38"/>
    <p:sldId id="331" r:id="rId39"/>
  </p:sldIdLst>
  <p:sldSz cx="9144000" cy="5143500" type="screen16x9"/>
  <p:notesSz cx="6858000" cy="9144000"/>
  <p:embeddedFontLst>
    <p:embeddedFont>
      <p:font typeface="Cambria" panose="02040503050406030204" pitchFamily="18" charset="0"/>
      <p:regular r:id="rId42"/>
      <p:bold r:id="rId43"/>
      <p:italic r:id="rId44"/>
      <p:boldItalic r:id="rId45"/>
    </p:embeddedFont>
    <p:embeddedFont>
      <p:font typeface="Maven Pro" panose="020B0604020202020204" charset="0"/>
      <p:regular r:id="rId46"/>
      <p:bold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A5F1ED"/>
    <a:srgbClr val="23A295"/>
    <a:srgbClr val="00445C"/>
    <a:srgbClr val="37E1D9"/>
    <a:srgbClr val="186E66"/>
    <a:srgbClr val="9DF5E6"/>
    <a:srgbClr val="57F6A2"/>
    <a:srgbClr val="1AB0A9"/>
    <a:srgbClr val="06D1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69410E-31CC-4F37-8A5C-1A885D7E90A2}" v="863" dt="2025-11-25T02:27:18.551"/>
  </p1510:revLst>
</p1510:revInfo>
</file>

<file path=ppt/tableStyles.xml><?xml version="1.0" encoding="utf-8"?>
<a:tblStyleLst xmlns:a="http://schemas.openxmlformats.org/drawingml/2006/main" def="{2DE87DC0-AE7D-4135-A0CB-1D020C9352B1}">
  <a:tblStyle styleId="{2DE87DC0-AE7D-4135-A0CB-1D020C9352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6F0B306-1F96-4DC1-8FB1-356B6B13ABE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93D81CF-94F2-401A-BA57-92F5A7B2D0C5}" styleName="Estilo Médio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1E4AEA4-8DFA-4A89-87EB-49C32662AFE0}" styleName="Estilo Médio 2 - Ênfas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9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BDB836-C7D5-45A7-94CA-0D3EB4C75E17}"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4141F538-D729-4410-A1E0-3DED4BA79232}">
      <dgm:prSet/>
      <dgm:spPr/>
      <dgm:t>
        <a:bodyPr/>
        <a:lstStyle/>
        <a:p>
          <a:pPr>
            <a:lnSpc>
              <a:spcPct val="100000"/>
            </a:lnSpc>
            <a:defRPr b="1"/>
          </a:pPr>
          <a:r>
            <a:rPr lang="en-US" dirty="0" err="1"/>
            <a:t>Definição</a:t>
          </a:r>
          <a:r>
            <a:rPr lang="en-US" dirty="0"/>
            <a:t> de </a:t>
          </a:r>
          <a:r>
            <a:rPr lang="en-US" dirty="0" err="1"/>
            <a:t>Agente</a:t>
          </a:r>
          <a:r>
            <a:rPr lang="en-US" dirty="0"/>
            <a:t> de IA</a:t>
          </a:r>
        </a:p>
      </dgm:t>
    </dgm:pt>
    <dgm:pt modelId="{E48F5726-4012-492B-8FF9-C55E239E2177}" type="parTrans" cxnId="{D8FEE6B8-D46A-46E8-8464-7CEBCD0C7620}">
      <dgm:prSet/>
      <dgm:spPr/>
      <dgm:t>
        <a:bodyPr/>
        <a:lstStyle/>
        <a:p>
          <a:endParaRPr lang="en-US"/>
        </a:p>
      </dgm:t>
    </dgm:pt>
    <dgm:pt modelId="{1133CB11-93BB-4B26-819B-ED0E70631C4A}" type="sibTrans" cxnId="{D8FEE6B8-D46A-46E8-8464-7CEBCD0C7620}">
      <dgm:prSet/>
      <dgm:spPr/>
      <dgm:t>
        <a:bodyPr/>
        <a:lstStyle/>
        <a:p>
          <a:pPr>
            <a:lnSpc>
              <a:spcPct val="100000"/>
            </a:lnSpc>
            <a:defRPr b="1"/>
          </a:pPr>
          <a:endParaRPr lang="en-US"/>
        </a:p>
      </dgm:t>
    </dgm:pt>
    <dgm:pt modelId="{761030F9-C45F-4CC8-B8D7-1BD64FC0646C}">
      <dgm:prSet/>
      <dgm:spPr/>
      <dgm:t>
        <a:bodyPr/>
        <a:lstStyle/>
        <a:p>
          <a:pPr>
            <a:lnSpc>
              <a:spcPct val="100000"/>
            </a:lnSpc>
          </a:pPr>
          <a:r>
            <a:rPr lang="en-US" dirty="0"/>
            <a:t>Um </a:t>
          </a:r>
          <a:r>
            <a:rPr lang="en-US" dirty="0" err="1"/>
            <a:t>agente</a:t>
          </a:r>
          <a:r>
            <a:rPr lang="en-US" dirty="0"/>
            <a:t> é </a:t>
          </a:r>
          <a:r>
            <a:rPr lang="en-US" dirty="0" err="1"/>
            <a:t>uma</a:t>
          </a:r>
          <a:r>
            <a:rPr lang="en-US" dirty="0"/>
            <a:t> IA </a:t>
          </a:r>
          <a:r>
            <a:rPr lang="en-US" dirty="0" err="1"/>
            <a:t>proativa</a:t>
          </a:r>
          <a:r>
            <a:rPr lang="en-US" dirty="0"/>
            <a:t> </a:t>
          </a:r>
          <a:r>
            <a:rPr lang="en-US" dirty="0" err="1"/>
            <a:t>que</a:t>
          </a:r>
          <a:r>
            <a:rPr lang="en-US" dirty="0"/>
            <a:t> </a:t>
          </a:r>
          <a:r>
            <a:rPr lang="en-US" dirty="0" err="1"/>
            <a:t>conhece</a:t>
          </a:r>
          <a:r>
            <a:rPr lang="en-US" dirty="0"/>
            <a:t> </a:t>
          </a:r>
          <a:r>
            <a:rPr lang="en-US" dirty="0" err="1"/>
            <a:t>processos</a:t>
          </a:r>
          <a:r>
            <a:rPr lang="en-US" dirty="0"/>
            <a:t> e </a:t>
          </a:r>
          <a:r>
            <a:rPr lang="en-US" dirty="0" err="1"/>
            <a:t>regras</a:t>
          </a:r>
          <a:r>
            <a:rPr lang="en-US" dirty="0"/>
            <a:t> </a:t>
          </a:r>
          <a:r>
            <a:rPr lang="en-US" dirty="0" err="1"/>
            <a:t>pré-estabelecidas</a:t>
          </a:r>
          <a:r>
            <a:rPr lang="en-US" dirty="0"/>
            <a:t> para </a:t>
          </a:r>
          <a:r>
            <a:rPr lang="en-US" dirty="0" err="1"/>
            <a:t>executar</a:t>
          </a:r>
          <a:r>
            <a:rPr lang="en-US" dirty="0"/>
            <a:t> </a:t>
          </a:r>
          <a:r>
            <a:rPr lang="en-US" dirty="0" err="1"/>
            <a:t>tarefas</a:t>
          </a:r>
          <a:r>
            <a:rPr lang="en-US" dirty="0"/>
            <a:t> </a:t>
          </a:r>
          <a:r>
            <a:rPr lang="en-US" dirty="0" err="1"/>
            <a:t>automaticamente</a:t>
          </a:r>
          <a:r>
            <a:rPr lang="en-US" dirty="0"/>
            <a:t>.</a:t>
          </a:r>
        </a:p>
      </dgm:t>
    </dgm:pt>
    <dgm:pt modelId="{395CE9AD-956A-4224-8C07-8A93EF5D0BB6}" type="parTrans" cxnId="{1B52E651-B380-4680-9C5D-C8D1D1DE647E}">
      <dgm:prSet/>
      <dgm:spPr/>
      <dgm:t>
        <a:bodyPr/>
        <a:lstStyle/>
        <a:p>
          <a:endParaRPr lang="en-US"/>
        </a:p>
      </dgm:t>
    </dgm:pt>
    <dgm:pt modelId="{F8609392-DAFE-4E5D-BA42-22C296DDE6CE}" type="sibTrans" cxnId="{1B52E651-B380-4680-9C5D-C8D1D1DE647E}">
      <dgm:prSet/>
      <dgm:spPr/>
      <dgm:t>
        <a:bodyPr/>
        <a:lstStyle/>
        <a:p>
          <a:endParaRPr lang="en-US"/>
        </a:p>
      </dgm:t>
    </dgm:pt>
    <dgm:pt modelId="{6A2C9604-C211-4C12-BB42-E4522703A702}">
      <dgm:prSet/>
      <dgm:spPr/>
      <dgm:t>
        <a:bodyPr/>
        <a:lstStyle/>
        <a:p>
          <a:pPr>
            <a:lnSpc>
              <a:spcPct val="100000"/>
            </a:lnSpc>
            <a:defRPr b="1"/>
          </a:pPr>
          <a:r>
            <a:rPr lang="en-US"/>
            <a:t>Diferença do Modo Chat</a:t>
          </a:r>
        </a:p>
      </dgm:t>
    </dgm:pt>
    <dgm:pt modelId="{F1C50534-BE17-4E5F-9A68-B716BC7C6756}" type="parTrans" cxnId="{57962989-2163-4A51-B8B2-D9E577D9D7A4}">
      <dgm:prSet/>
      <dgm:spPr/>
      <dgm:t>
        <a:bodyPr/>
        <a:lstStyle/>
        <a:p>
          <a:endParaRPr lang="en-US"/>
        </a:p>
      </dgm:t>
    </dgm:pt>
    <dgm:pt modelId="{7C191BF0-4038-463B-B994-0AC3CE8AF70F}" type="sibTrans" cxnId="{57962989-2163-4A51-B8B2-D9E577D9D7A4}">
      <dgm:prSet/>
      <dgm:spPr/>
      <dgm:t>
        <a:bodyPr/>
        <a:lstStyle/>
        <a:p>
          <a:pPr>
            <a:lnSpc>
              <a:spcPct val="100000"/>
            </a:lnSpc>
            <a:defRPr b="1"/>
          </a:pPr>
          <a:endParaRPr lang="en-US"/>
        </a:p>
      </dgm:t>
    </dgm:pt>
    <dgm:pt modelId="{0D98207E-394F-43B6-8CB0-447F96DCC43B}">
      <dgm:prSet/>
      <dgm:spPr/>
      <dgm:t>
        <a:bodyPr/>
        <a:lstStyle/>
        <a:p>
          <a:pPr>
            <a:lnSpc>
              <a:spcPct val="100000"/>
            </a:lnSpc>
          </a:pPr>
          <a:r>
            <a:rPr lang="en-US" dirty="0"/>
            <a:t>Modo Chat é </a:t>
          </a:r>
          <a:r>
            <a:rPr lang="en-US" dirty="0" err="1"/>
            <a:t>passivo</a:t>
          </a:r>
          <a:r>
            <a:rPr lang="en-US" dirty="0"/>
            <a:t> e </a:t>
          </a:r>
          <a:r>
            <a:rPr lang="en-US" dirty="0" err="1"/>
            <a:t>depende</a:t>
          </a:r>
          <a:r>
            <a:rPr lang="en-US" dirty="0"/>
            <a:t> de </a:t>
          </a:r>
          <a:r>
            <a:rPr lang="en-US" dirty="0" err="1"/>
            <a:t>instruções</a:t>
          </a:r>
          <a:r>
            <a:rPr lang="en-US" dirty="0"/>
            <a:t> </a:t>
          </a:r>
          <a:r>
            <a:rPr lang="en-US" dirty="0" err="1"/>
            <a:t>detalhadas</a:t>
          </a:r>
          <a:r>
            <a:rPr lang="en-US" dirty="0"/>
            <a:t> do </a:t>
          </a:r>
          <a:r>
            <a:rPr lang="en-US" dirty="0" err="1"/>
            <a:t>usuário</a:t>
          </a:r>
          <a:r>
            <a:rPr lang="en-US" dirty="0"/>
            <a:t> a </a:t>
          </a:r>
          <a:r>
            <a:rPr lang="en-US" dirty="0" err="1"/>
            <a:t>cada</a:t>
          </a:r>
          <a:r>
            <a:rPr lang="en-US" dirty="0"/>
            <a:t> </a:t>
          </a:r>
          <a:r>
            <a:rPr lang="en-US" dirty="0" err="1"/>
            <a:t>interação</a:t>
          </a:r>
          <a:r>
            <a:rPr lang="en-US" dirty="0"/>
            <a:t>, com </a:t>
          </a:r>
          <a:r>
            <a:rPr lang="en-US" dirty="0" err="1"/>
            <a:t>conhecimento</a:t>
          </a:r>
          <a:r>
            <a:rPr lang="en-US" dirty="0"/>
            <a:t> </a:t>
          </a:r>
          <a:r>
            <a:rPr lang="en-US" dirty="0" err="1"/>
            <a:t>genérico</a:t>
          </a:r>
          <a:r>
            <a:rPr lang="en-US" dirty="0"/>
            <a:t>.</a:t>
          </a:r>
        </a:p>
      </dgm:t>
    </dgm:pt>
    <dgm:pt modelId="{A347DA56-6442-4BD9-B283-31A64CC427E1}" type="parTrans" cxnId="{2C2D61C8-55E7-424B-835F-5491397F5B34}">
      <dgm:prSet/>
      <dgm:spPr/>
      <dgm:t>
        <a:bodyPr/>
        <a:lstStyle/>
        <a:p>
          <a:endParaRPr lang="en-US"/>
        </a:p>
      </dgm:t>
    </dgm:pt>
    <dgm:pt modelId="{0607299F-1023-4263-8D56-73CB4D6952FA}" type="sibTrans" cxnId="{2C2D61C8-55E7-424B-835F-5491397F5B34}">
      <dgm:prSet/>
      <dgm:spPr/>
      <dgm:t>
        <a:bodyPr/>
        <a:lstStyle/>
        <a:p>
          <a:endParaRPr lang="en-US"/>
        </a:p>
      </dgm:t>
    </dgm:pt>
    <dgm:pt modelId="{4AFD167A-5AE7-400F-886B-7A0E5B43A7A5}">
      <dgm:prSet/>
      <dgm:spPr/>
      <dgm:t>
        <a:bodyPr/>
        <a:lstStyle/>
        <a:p>
          <a:pPr>
            <a:lnSpc>
              <a:spcPct val="100000"/>
            </a:lnSpc>
            <a:defRPr b="1"/>
          </a:pPr>
          <a:r>
            <a:rPr lang="en-US"/>
            <a:t>Benefícios do Modo Agente</a:t>
          </a:r>
        </a:p>
      </dgm:t>
    </dgm:pt>
    <dgm:pt modelId="{1DAB875B-2007-4848-9222-B4BF56B14592}" type="parTrans" cxnId="{FF251B24-3087-4FD8-8EC5-349F927CC337}">
      <dgm:prSet/>
      <dgm:spPr/>
      <dgm:t>
        <a:bodyPr/>
        <a:lstStyle/>
        <a:p>
          <a:endParaRPr lang="en-US"/>
        </a:p>
      </dgm:t>
    </dgm:pt>
    <dgm:pt modelId="{49A1A9D1-4855-4D38-9667-705E70C4C22F}" type="sibTrans" cxnId="{FF251B24-3087-4FD8-8EC5-349F927CC337}">
      <dgm:prSet/>
      <dgm:spPr/>
      <dgm:t>
        <a:bodyPr/>
        <a:lstStyle/>
        <a:p>
          <a:endParaRPr lang="en-US"/>
        </a:p>
      </dgm:t>
    </dgm:pt>
    <dgm:pt modelId="{33C5B15F-E102-4734-BD60-11CB47D6616E}">
      <dgm:prSet/>
      <dgm:spPr/>
      <dgm:t>
        <a:bodyPr/>
        <a:lstStyle/>
        <a:p>
          <a:pPr>
            <a:lnSpc>
              <a:spcPct val="100000"/>
            </a:lnSpc>
          </a:pPr>
          <a:r>
            <a:rPr lang="en-US"/>
            <a:t>Modo Agente usa regras específicas para aumentar produtividade e garantir conformidade com normas internas.</a:t>
          </a:r>
        </a:p>
      </dgm:t>
    </dgm:pt>
    <dgm:pt modelId="{FEC1DD08-D5AC-40E2-B3F8-3E4DCB8F81EF}" type="parTrans" cxnId="{615E422E-1824-47B1-953E-2D0971DDD4BE}">
      <dgm:prSet/>
      <dgm:spPr/>
      <dgm:t>
        <a:bodyPr/>
        <a:lstStyle/>
        <a:p>
          <a:endParaRPr lang="en-US"/>
        </a:p>
      </dgm:t>
    </dgm:pt>
    <dgm:pt modelId="{4D9466BC-EBEB-4580-84FC-69D4D2E6A0AD}" type="sibTrans" cxnId="{615E422E-1824-47B1-953E-2D0971DDD4BE}">
      <dgm:prSet/>
      <dgm:spPr/>
      <dgm:t>
        <a:bodyPr/>
        <a:lstStyle/>
        <a:p>
          <a:endParaRPr lang="en-US"/>
        </a:p>
      </dgm:t>
    </dgm:pt>
    <dgm:pt modelId="{6C9D0143-A870-4F34-9CC9-0775A71B5F98}" type="pres">
      <dgm:prSet presAssocID="{6CBDB836-C7D5-45A7-94CA-0D3EB4C75E17}" presName="Name0" presStyleCnt="0">
        <dgm:presLayoutVars>
          <dgm:dir/>
          <dgm:resizeHandles val="exact"/>
        </dgm:presLayoutVars>
      </dgm:prSet>
      <dgm:spPr/>
    </dgm:pt>
    <dgm:pt modelId="{D11E7582-4A91-4F2A-AA59-4EA80C83E5E1}" type="pres">
      <dgm:prSet presAssocID="{4141F538-D729-4410-A1E0-3DED4BA79232}" presName="compNode" presStyleCnt="0"/>
      <dgm:spPr/>
    </dgm:pt>
    <dgm:pt modelId="{CDE3DC37-0E60-47FC-AB90-DB3FDF9952F2}" type="pres">
      <dgm:prSet presAssocID="{4141F538-D729-4410-A1E0-3DED4BA79232}" presName="pictRect" presStyleLbl="revTx" presStyleIdx="0" presStyleCnt="6">
        <dgm:presLayoutVars>
          <dgm:chMax val="0"/>
          <dgm:bulletEnabled/>
        </dgm:presLayoutVars>
      </dgm:prSet>
      <dgm:spPr/>
    </dgm:pt>
    <dgm:pt modelId="{121FDF56-C361-4E15-8F53-05F0B28816B1}" type="pres">
      <dgm:prSet presAssocID="{4141F538-D729-4410-A1E0-3DED4BA79232}" presName="textRect" presStyleLbl="revTx" presStyleIdx="1" presStyleCnt="6">
        <dgm:presLayoutVars>
          <dgm:bulletEnabled/>
        </dgm:presLayoutVars>
      </dgm:prSet>
      <dgm:spPr/>
    </dgm:pt>
    <dgm:pt modelId="{AF95CC54-0832-4958-AE67-F6C7B82189BE}" type="pres">
      <dgm:prSet presAssocID="{1133CB11-93BB-4B26-819B-ED0E70631C4A}" presName="sibTrans" presStyleLbl="sibTrans2D1" presStyleIdx="0" presStyleCnt="0"/>
      <dgm:spPr/>
    </dgm:pt>
    <dgm:pt modelId="{AAD18522-C636-4690-B2F0-15494966CD87}" type="pres">
      <dgm:prSet presAssocID="{6A2C9604-C211-4C12-BB42-E4522703A702}" presName="compNode" presStyleCnt="0"/>
      <dgm:spPr/>
    </dgm:pt>
    <dgm:pt modelId="{D4854095-62F5-4305-B2E2-FAE7C9677482}" type="pres">
      <dgm:prSet presAssocID="{6A2C9604-C211-4C12-BB42-E4522703A702}" presName="pictRect" presStyleLbl="revTx" presStyleIdx="2" presStyleCnt="6">
        <dgm:presLayoutVars>
          <dgm:chMax val="0"/>
          <dgm:bulletEnabled/>
        </dgm:presLayoutVars>
      </dgm:prSet>
      <dgm:spPr/>
    </dgm:pt>
    <dgm:pt modelId="{C950BC92-B7FE-4E43-B2A0-6D27C4BF5B1B}" type="pres">
      <dgm:prSet presAssocID="{6A2C9604-C211-4C12-BB42-E4522703A702}" presName="textRect" presStyleLbl="revTx" presStyleIdx="3" presStyleCnt="6">
        <dgm:presLayoutVars>
          <dgm:bulletEnabled/>
        </dgm:presLayoutVars>
      </dgm:prSet>
      <dgm:spPr/>
    </dgm:pt>
    <dgm:pt modelId="{2F668905-F22B-4CD0-B69F-D6E21F3A2D60}" type="pres">
      <dgm:prSet presAssocID="{7C191BF0-4038-463B-B994-0AC3CE8AF70F}" presName="sibTrans" presStyleLbl="sibTrans2D1" presStyleIdx="0" presStyleCnt="0"/>
      <dgm:spPr/>
    </dgm:pt>
    <dgm:pt modelId="{42CAC13B-2A68-4B41-9AD0-B9DBA0BF9E90}" type="pres">
      <dgm:prSet presAssocID="{4AFD167A-5AE7-400F-886B-7A0E5B43A7A5}" presName="compNode" presStyleCnt="0"/>
      <dgm:spPr/>
    </dgm:pt>
    <dgm:pt modelId="{7766807B-C4E1-4698-B95F-F6765C9CE48E}" type="pres">
      <dgm:prSet presAssocID="{4AFD167A-5AE7-400F-886B-7A0E5B43A7A5}" presName="pictRect" presStyleLbl="revTx" presStyleIdx="4" presStyleCnt="6">
        <dgm:presLayoutVars>
          <dgm:chMax val="0"/>
          <dgm:bulletEnabled/>
        </dgm:presLayoutVars>
      </dgm:prSet>
      <dgm:spPr/>
    </dgm:pt>
    <dgm:pt modelId="{1B13C39B-FF48-4EE2-9619-9CB5BB827453}" type="pres">
      <dgm:prSet presAssocID="{4AFD167A-5AE7-400F-886B-7A0E5B43A7A5}" presName="textRect" presStyleLbl="revTx" presStyleIdx="5" presStyleCnt="6">
        <dgm:presLayoutVars>
          <dgm:bulletEnabled/>
        </dgm:presLayoutVars>
      </dgm:prSet>
      <dgm:spPr/>
    </dgm:pt>
  </dgm:ptLst>
  <dgm:cxnLst>
    <dgm:cxn modelId="{245E3B01-C530-417B-ABD2-B8B3B9C7E39B}" type="presOf" srcId="{761030F9-C45F-4CC8-B8D7-1BD64FC0646C}" destId="{121FDF56-C361-4E15-8F53-05F0B28816B1}" srcOrd="0" destOrd="0" presId="urn:microsoft.com/office/officeart/2024/3/layout/hArchList1"/>
    <dgm:cxn modelId="{FF251B24-3087-4FD8-8EC5-349F927CC337}" srcId="{6CBDB836-C7D5-45A7-94CA-0D3EB4C75E17}" destId="{4AFD167A-5AE7-400F-886B-7A0E5B43A7A5}" srcOrd="2" destOrd="0" parTransId="{1DAB875B-2007-4848-9222-B4BF56B14592}" sibTransId="{49A1A9D1-4855-4D38-9667-705E70C4C22F}"/>
    <dgm:cxn modelId="{78524F2B-4CD4-4632-B68E-D336BF80D891}" type="presOf" srcId="{4141F538-D729-4410-A1E0-3DED4BA79232}" destId="{CDE3DC37-0E60-47FC-AB90-DB3FDF9952F2}" srcOrd="0" destOrd="0" presId="urn:microsoft.com/office/officeart/2024/3/layout/hArchList1"/>
    <dgm:cxn modelId="{615E422E-1824-47B1-953E-2D0971DDD4BE}" srcId="{4AFD167A-5AE7-400F-886B-7A0E5B43A7A5}" destId="{33C5B15F-E102-4734-BD60-11CB47D6616E}" srcOrd="0" destOrd="0" parTransId="{FEC1DD08-D5AC-40E2-B3F8-3E4DCB8F81EF}" sibTransId="{4D9466BC-EBEB-4580-84FC-69D4D2E6A0AD}"/>
    <dgm:cxn modelId="{FF7FB832-FD59-434B-B3F9-87F18652F4C3}" type="presOf" srcId="{33C5B15F-E102-4734-BD60-11CB47D6616E}" destId="{1B13C39B-FF48-4EE2-9619-9CB5BB827453}" srcOrd="0" destOrd="0" presId="urn:microsoft.com/office/officeart/2024/3/layout/hArchList1"/>
    <dgm:cxn modelId="{1B52E651-B380-4680-9C5D-C8D1D1DE647E}" srcId="{4141F538-D729-4410-A1E0-3DED4BA79232}" destId="{761030F9-C45F-4CC8-B8D7-1BD64FC0646C}" srcOrd="0" destOrd="0" parTransId="{395CE9AD-956A-4224-8C07-8A93EF5D0BB6}" sibTransId="{F8609392-DAFE-4E5D-BA42-22C296DDE6CE}"/>
    <dgm:cxn modelId="{CCC34786-E82F-40D1-8C33-563AA0AAEE40}" type="presOf" srcId="{0D98207E-394F-43B6-8CB0-447F96DCC43B}" destId="{C950BC92-B7FE-4E43-B2A0-6D27C4BF5B1B}" srcOrd="0" destOrd="0" presId="urn:microsoft.com/office/officeart/2024/3/layout/hArchList1"/>
    <dgm:cxn modelId="{57962989-2163-4A51-B8B2-D9E577D9D7A4}" srcId="{6CBDB836-C7D5-45A7-94CA-0D3EB4C75E17}" destId="{6A2C9604-C211-4C12-BB42-E4522703A702}" srcOrd="1" destOrd="0" parTransId="{F1C50534-BE17-4E5F-9A68-B716BC7C6756}" sibTransId="{7C191BF0-4038-463B-B994-0AC3CE8AF70F}"/>
    <dgm:cxn modelId="{B94E8398-61B0-4EE5-A678-14AE437224AE}" type="presOf" srcId="{6CBDB836-C7D5-45A7-94CA-0D3EB4C75E17}" destId="{6C9D0143-A870-4F34-9CC9-0775A71B5F98}" srcOrd="0" destOrd="0" presId="urn:microsoft.com/office/officeart/2024/3/layout/hArchList1"/>
    <dgm:cxn modelId="{F3F7DBB1-DD94-4B9B-84C3-183383B7DC43}" type="presOf" srcId="{1133CB11-93BB-4B26-819B-ED0E70631C4A}" destId="{AF95CC54-0832-4958-AE67-F6C7B82189BE}" srcOrd="0" destOrd="0" presId="urn:microsoft.com/office/officeart/2024/3/layout/hArchList1"/>
    <dgm:cxn modelId="{D8FEE6B8-D46A-46E8-8464-7CEBCD0C7620}" srcId="{6CBDB836-C7D5-45A7-94CA-0D3EB4C75E17}" destId="{4141F538-D729-4410-A1E0-3DED4BA79232}" srcOrd="0" destOrd="0" parTransId="{E48F5726-4012-492B-8FF9-C55E239E2177}" sibTransId="{1133CB11-93BB-4B26-819B-ED0E70631C4A}"/>
    <dgm:cxn modelId="{49E8ECBD-B979-46C6-9C25-FE81D5ADFE84}" type="presOf" srcId="{7C191BF0-4038-463B-B994-0AC3CE8AF70F}" destId="{2F668905-F22B-4CD0-B69F-D6E21F3A2D60}" srcOrd="0" destOrd="0" presId="urn:microsoft.com/office/officeart/2024/3/layout/hArchList1"/>
    <dgm:cxn modelId="{2C2D61C8-55E7-424B-835F-5491397F5B34}" srcId="{6A2C9604-C211-4C12-BB42-E4522703A702}" destId="{0D98207E-394F-43B6-8CB0-447F96DCC43B}" srcOrd="0" destOrd="0" parTransId="{A347DA56-6442-4BD9-B283-31A64CC427E1}" sibTransId="{0607299F-1023-4263-8D56-73CB4D6952FA}"/>
    <dgm:cxn modelId="{A1435FCF-274B-4AF1-ACE7-C06585B7F10B}" type="presOf" srcId="{4AFD167A-5AE7-400F-886B-7A0E5B43A7A5}" destId="{7766807B-C4E1-4698-B95F-F6765C9CE48E}" srcOrd="0" destOrd="0" presId="urn:microsoft.com/office/officeart/2024/3/layout/hArchList1"/>
    <dgm:cxn modelId="{58D5AAFC-8633-45DD-B3CB-6EAF44C98A85}" type="presOf" srcId="{6A2C9604-C211-4C12-BB42-E4522703A702}" destId="{D4854095-62F5-4305-B2E2-FAE7C9677482}" srcOrd="0" destOrd="0" presId="urn:microsoft.com/office/officeart/2024/3/layout/hArchList1"/>
    <dgm:cxn modelId="{8DB7A6BA-E674-4EEC-B296-B7CC9CA9FDD2}" type="presParOf" srcId="{6C9D0143-A870-4F34-9CC9-0775A71B5F98}" destId="{D11E7582-4A91-4F2A-AA59-4EA80C83E5E1}" srcOrd="0" destOrd="0" presId="urn:microsoft.com/office/officeart/2024/3/layout/hArchList1"/>
    <dgm:cxn modelId="{5FEEA8AD-FBE1-4311-9AB7-2B26FF22B155}" type="presParOf" srcId="{D11E7582-4A91-4F2A-AA59-4EA80C83E5E1}" destId="{CDE3DC37-0E60-47FC-AB90-DB3FDF9952F2}" srcOrd="0" destOrd="0" presId="urn:microsoft.com/office/officeart/2024/3/layout/hArchList1"/>
    <dgm:cxn modelId="{8735D2E5-D639-40C8-B09A-B4D13DCD1413}" type="presParOf" srcId="{D11E7582-4A91-4F2A-AA59-4EA80C83E5E1}" destId="{121FDF56-C361-4E15-8F53-05F0B28816B1}" srcOrd="1" destOrd="0" presId="urn:microsoft.com/office/officeart/2024/3/layout/hArchList1"/>
    <dgm:cxn modelId="{3D2E9837-95E0-4B26-983A-7B7A9F6F886D}" type="presParOf" srcId="{6C9D0143-A870-4F34-9CC9-0775A71B5F98}" destId="{AF95CC54-0832-4958-AE67-F6C7B82189BE}" srcOrd="1" destOrd="0" presId="urn:microsoft.com/office/officeart/2024/3/layout/hArchList1"/>
    <dgm:cxn modelId="{A2886799-96AC-4AB1-B7D4-600CC561113D}" type="presParOf" srcId="{6C9D0143-A870-4F34-9CC9-0775A71B5F98}" destId="{AAD18522-C636-4690-B2F0-15494966CD87}" srcOrd="2" destOrd="0" presId="urn:microsoft.com/office/officeart/2024/3/layout/hArchList1"/>
    <dgm:cxn modelId="{F05EB264-619B-44A5-A0E4-A70F464A5645}" type="presParOf" srcId="{AAD18522-C636-4690-B2F0-15494966CD87}" destId="{D4854095-62F5-4305-B2E2-FAE7C9677482}" srcOrd="0" destOrd="0" presId="urn:microsoft.com/office/officeart/2024/3/layout/hArchList1"/>
    <dgm:cxn modelId="{C0F53385-38EC-4714-8DD8-5B075F4272AE}" type="presParOf" srcId="{AAD18522-C636-4690-B2F0-15494966CD87}" destId="{C950BC92-B7FE-4E43-B2A0-6D27C4BF5B1B}" srcOrd="1" destOrd="0" presId="urn:microsoft.com/office/officeart/2024/3/layout/hArchList1"/>
    <dgm:cxn modelId="{7F70C773-051D-4A8F-A81A-239355E67CD1}" type="presParOf" srcId="{6C9D0143-A870-4F34-9CC9-0775A71B5F98}" destId="{2F668905-F22B-4CD0-B69F-D6E21F3A2D60}" srcOrd="3" destOrd="0" presId="urn:microsoft.com/office/officeart/2024/3/layout/hArchList1"/>
    <dgm:cxn modelId="{3ECDDCB3-EAA3-4C39-B50D-708CE2B05F60}" type="presParOf" srcId="{6C9D0143-A870-4F34-9CC9-0775A71B5F98}" destId="{42CAC13B-2A68-4B41-9AD0-B9DBA0BF9E90}" srcOrd="4" destOrd="0" presId="urn:microsoft.com/office/officeart/2024/3/layout/hArchList1"/>
    <dgm:cxn modelId="{86C124E3-A4E5-473A-B8C3-D7509E501B95}" type="presParOf" srcId="{42CAC13B-2A68-4B41-9AD0-B9DBA0BF9E90}" destId="{7766807B-C4E1-4698-B95F-F6765C9CE48E}" srcOrd="0" destOrd="0" presId="urn:microsoft.com/office/officeart/2024/3/layout/hArchList1"/>
    <dgm:cxn modelId="{B748D29E-5E8C-4713-B1D3-F96723182F68}" type="presParOf" srcId="{42CAC13B-2A68-4B41-9AD0-B9DBA0BF9E90}" destId="{1B13C39B-FF48-4EE2-9619-9CB5BB827453}" srcOrd="1" destOrd="0" presId="urn:microsoft.com/office/officeart/2024/3/layout/hArch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E3DC37-0E60-47FC-AB90-DB3FDF9952F2}">
      <dsp:nvSpPr>
        <dsp:cNvPr id="0" name=""/>
        <dsp:cNvSpPr/>
      </dsp:nvSpPr>
      <dsp:spPr>
        <a:xfrm>
          <a:off x="0" y="0"/>
          <a:ext cx="2501029" cy="5770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dirty="0" err="1"/>
            <a:t>Definição</a:t>
          </a:r>
          <a:r>
            <a:rPr lang="en-US" sz="1800" kern="1200" dirty="0"/>
            <a:t> de </a:t>
          </a:r>
          <a:r>
            <a:rPr lang="en-US" sz="1800" kern="1200" dirty="0" err="1"/>
            <a:t>Agente</a:t>
          </a:r>
          <a:r>
            <a:rPr lang="en-US" sz="1800" kern="1200" dirty="0"/>
            <a:t> de IA</a:t>
          </a:r>
        </a:p>
      </dsp:txBody>
      <dsp:txXfrm>
        <a:off x="0" y="0"/>
        <a:ext cx="2501029" cy="577047"/>
      </dsp:txXfrm>
    </dsp:sp>
    <dsp:sp modelId="{121FDF56-C361-4E15-8F53-05F0B28816B1}">
      <dsp:nvSpPr>
        <dsp:cNvPr id="0" name=""/>
        <dsp:cNvSpPr/>
      </dsp:nvSpPr>
      <dsp:spPr>
        <a:xfrm>
          <a:off x="0" y="577047"/>
          <a:ext cx="2501029" cy="2975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dirty="0"/>
            <a:t>Um </a:t>
          </a:r>
          <a:r>
            <a:rPr lang="en-US" sz="1400" kern="1200" dirty="0" err="1"/>
            <a:t>agente</a:t>
          </a:r>
          <a:r>
            <a:rPr lang="en-US" sz="1400" kern="1200" dirty="0"/>
            <a:t> é </a:t>
          </a:r>
          <a:r>
            <a:rPr lang="en-US" sz="1400" kern="1200" dirty="0" err="1"/>
            <a:t>uma</a:t>
          </a:r>
          <a:r>
            <a:rPr lang="en-US" sz="1400" kern="1200" dirty="0"/>
            <a:t> IA </a:t>
          </a:r>
          <a:r>
            <a:rPr lang="en-US" sz="1400" kern="1200" dirty="0" err="1"/>
            <a:t>proativa</a:t>
          </a:r>
          <a:r>
            <a:rPr lang="en-US" sz="1400" kern="1200" dirty="0"/>
            <a:t> </a:t>
          </a:r>
          <a:r>
            <a:rPr lang="en-US" sz="1400" kern="1200" dirty="0" err="1"/>
            <a:t>que</a:t>
          </a:r>
          <a:r>
            <a:rPr lang="en-US" sz="1400" kern="1200" dirty="0"/>
            <a:t> </a:t>
          </a:r>
          <a:r>
            <a:rPr lang="en-US" sz="1400" kern="1200" dirty="0" err="1"/>
            <a:t>conhece</a:t>
          </a:r>
          <a:r>
            <a:rPr lang="en-US" sz="1400" kern="1200" dirty="0"/>
            <a:t> </a:t>
          </a:r>
          <a:r>
            <a:rPr lang="en-US" sz="1400" kern="1200" dirty="0" err="1"/>
            <a:t>processos</a:t>
          </a:r>
          <a:r>
            <a:rPr lang="en-US" sz="1400" kern="1200" dirty="0"/>
            <a:t> e </a:t>
          </a:r>
          <a:r>
            <a:rPr lang="en-US" sz="1400" kern="1200" dirty="0" err="1"/>
            <a:t>regras</a:t>
          </a:r>
          <a:r>
            <a:rPr lang="en-US" sz="1400" kern="1200" dirty="0"/>
            <a:t> </a:t>
          </a:r>
          <a:r>
            <a:rPr lang="en-US" sz="1400" kern="1200" dirty="0" err="1"/>
            <a:t>pré-estabelecidas</a:t>
          </a:r>
          <a:r>
            <a:rPr lang="en-US" sz="1400" kern="1200" dirty="0"/>
            <a:t> para </a:t>
          </a:r>
          <a:r>
            <a:rPr lang="en-US" sz="1400" kern="1200" dirty="0" err="1"/>
            <a:t>executar</a:t>
          </a:r>
          <a:r>
            <a:rPr lang="en-US" sz="1400" kern="1200" dirty="0"/>
            <a:t> </a:t>
          </a:r>
          <a:r>
            <a:rPr lang="en-US" sz="1400" kern="1200" dirty="0" err="1"/>
            <a:t>tarefas</a:t>
          </a:r>
          <a:r>
            <a:rPr lang="en-US" sz="1400" kern="1200" dirty="0"/>
            <a:t> </a:t>
          </a:r>
          <a:r>
            <a:rPr lang="en-US" sz="1400" kern="1200" dirty="0" err="1"/>
            <a:t>automaticamente</a:t>
          </a:r>
          <a:r>
            <a:rPr lang="en-US" sz="1400" kern="1200" dirty="0"/>
            <a:t>.</a:t>
          </a:r>
        </a:p>
      </dsp:txBody>
      <dsp:txXfrm>
        <a:off x="0" y="577047"/>
        <a:ext cx="2501029" cy="2975812"/>
      </dsp:txXfrm>
    </dsp:sp>
    <dsp:sp modelId="{D4854095-62F5-4305-B2E2-FAE7C9677482}">
      <dsp:nvSpPr>
        <dsp:cNvPr id="0" name=""/>
        <dsp:cNvSpPr/>
      </dsp:nvSpPr>
      <dsp:spPr>
        <a:xfrm>
          <a:off x="2751131" y="0"/>
          <a:ext cx="2501029" cy="5770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Diferença do Modo Chat</a:t>
          </a:r>
        </a:p>
      </dsp:txBody>
      <dsp:txXfrm>
        <a:off x="2751131" y="0"/>
        <a:ext cx="2501029" cy="577047"/>
      </dsp:txXfrm>
    </dsp:sp>
    <dsp:sp modelId="{C950BC92-B7FE-4E43-B2A0-6D27C4BF5B1B}">
      <dsp:nvSpPr>
        <dsp:cNvPr id="0" name=""/>
        <dsp:cNvSpPr/>
      </dsp:nvSpPr>
      <dsp:spPr>
        <a:xfrm>
          <a:off x="2751131" y="577047"/>
          <a:ext cx="2501029" cy="2975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dirty="0"/>
            <a:t>Modo Chat é </a:t>
          </a:r>
          <a:r>
            <a:rPr lang="en-US" sz="1400" kern="1200" dirty="0" err="1"/>
            <a:t>passivo</a:t>
          </a:r>
          <a:r>
            <a:rPr lang="en-US" sz="1400" kern="1200" dirty="0"/>
            <a:t> e </a:t>
          </a:r>
          <a:r>
            <a:rPr lang="en-US" sz="1400" kern="1200" dirty="0" err="1"/>
            <a:t>depende</a:t>
          </a:r>
          <a:r>
            <a:rPr lang="en-US" sz="1400" kern="1200" dirty="0"/>
            <a:t> de </a:t>
          </a:r>
          <a:r>
            <a:rPr lang="en-US" sz="1400" kern="1200" dirty="0" err="1"/>
            <a:t>instruções</a:t>
          </a:r>
          <a:r>
            <a:rPr lang="en-US" sz="1400" kern="1200" dirty="0"/>
            <a:t> </a:t>
          </a:r>
          <a:r>
            <a:rPr lang="en-US" sz="1400" kern="1200" dirty="0" err="1"/>
            <a:t>detalhadas</a:t>
          </a:r>
          <a:r>
            <a:rPr lang="en-US" sz="1400" kern="1200" dirty="0"/>
            <a:t> do </a:t>
          </a:r>
          <a:r>
            <a:rPr lang="en-US" sz="1400" kern="1200" dirty="0" err="1"/>
            <a:t>usuário</a:t>
          </a:r>
          <a:r>
            <a:rPr lang="en-US" sz="1400" kern="1200" dirty="0"/>
            <a:t> a </a:t>
          </a:r>
          <a:r>
            <a:rPr lang="en-US" sz="1400" kern="1200" dirty="0" err="1"/>
            <a:t>cada</a:t>
          </a:r>
          <a:r>
            <a:rPr lang="en-US" sz="1400" kern="1200" dirty="0"/>
            <a:t> </a:t>
          </a:r>
          <a:r>
            <a:rPr lang="en-US" sz="1400" kern="1200" dirty="0" err="1"/>
            <a:t>interação</a:t>
          </a:r>
          <a:r>
            <a:rPr lang="en-US" sz="1400" kern="1200" dirty="0"/>
            <a:t>, com </a:t>
          </a:r>
          <a:r>
            <a:rPr lang="en-US" sz="1400" kern="1200" dirty="0" err="1"/>
            <a:t>conhecimento</a:t>
          </a:r>
          <a:r>
            <a:rPr lang="en-US" sz="1400" kern="1200" dirty="0"/>
            <a:t> </a:t>
          </a:r>
          <a:r>
            <a:rPr lang="en-US" sz="1400" kern="1200" dirty="0" err="1"/>
            <a:t>genérico</a:t>
          </a:r>
          <a:r>
            <a:rPr lang="en-US" sz="1400" kern="1200" dirty="0"/>
            <a:t>.</a:t>
          </a:r>
        </a:p>
      </dsp:txBody>
      <dsp:txXfrm>
        <a:off x="2751131" y="577047"/>
        <a:ext cx="2501029" cy="2975812"/>
      </dsp:txXfrm>
    </dsp:sp>
    <dsp:sp modelId="{7766807B-C4E1-4698-B95F-F6765C9CE48E}">
      <dsp:nvSpPr>
        <dsp:cNvPr id="0" name=""/>
        <dsp:cNvSpPr/>
      </dsp:nvSpPr>
      <dsp:spPr>
        <a:xfrm>
          <a:off x="5502263" y="0"/>
          <a:ext cx="2501029" cy="5770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Benefícios do Modo Agente</a:t>
          </a:r>
        </a:p>
      </dsp:txBody>
      <dsp:txXfrm>
        <a:off x="5502263" y="0"/>
        <a:ext cx="2501029" cy="577047"/>
      </dsp:txXfrm>
    </dsp:sp>
    <dsp:sp modelId="{1B13C39B-FF48-4EE2-9619-9CB5BB827453}">
      <dsp:nvSpPr>
        <dsp:cNvPr id="0" name=""/>
        <dsp:cNvSpPr/>
      </dsp:nvSpPr>
      <dsp:spPr>
        <a:xfrm>
          <a:off x="5502263" y="577047"/>
          <a:ext cx="2501029" cy="2975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Modo Agente usa regras específicas para aumentar produtividade e garantir conformidade com normas internas.</a:t>
          </a:r>
        </a:p>
      </dsp:txBody>
      <dsp:txXfrm>
        <a:off x="5502263" y="577047"/>
        <a:ext cx="2501029" cy="2975812"/>
      </dsp:txXfrm>
    </dsp:sp>
  </dsp:spTree>
</dsp:drawing>
</file>

<file path=ppt/diagrams/layout1.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a:extLst>
              <a:ext uri="{FF2B5EF4-FFF2-40B4-BE49-F238E27FC236}">
                <a16:creationId xmlns:a16="http://schemas.microsoft.com/office/drawing/2014/main" id="{357FA665-1D08-7EDA-F772-7662F7E46EB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a:extLst>
              <a:ext uri="{FF2B5EF4-FFF2-40B4-BE49-F238E27FC236}">
                <a16:creationId xmlns:a16="http://schemas.microsoft.com/office/drawing/2014/main" id="{C40B4F11-03CE-2347-A1BE-84E04FFCC82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72BA3E-4DE6-48CA-B4CF-3C803026C144}" type="datetimeFigureOut">
              <a:rPr lang="pt-BR" smtClean="0"/>
              <a:t>25/11/2025</a:t>
            </a:fld>
            <a:endParaRPr lang="pt-BR"/>
          </a:p>
        </p:txBody>
      </p:sp>
      <p:sp>
        <p:nvSpPr>
          <p:cNvPr id="4" name="Espaço Reservado para Rodapé 3">
            <a:extLst>
              <a:ext uri="{FF2B5EF4-FFF2-40B4-BE49-F238E27FC236}">
                <a16:creationId xmlns:a16="http://schemas.microsoft.com/office/drawing/2014/main" id="{CAEE7E45-6142-5B49-EF49-B9E12C18CC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a:extLst>
              <a:ext uri="{FF2B5EF4-FFF2-40B4-BE49-F238E27FC236}">
                <a16:creationId xmlns:a16="http://schemas.microsoft.com/office/drawing/2014/main" id="{A8970B03-2AC2-0C73-E182-F6784852E40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6CBA90-3765-4E44-A994-1F10C77BDDFF}" type="slidenum">
              <a:rPr lang="pt-BR" smtClean="0"/>
              <a:t>‹nº›</a:t>
            </a:fld>
            <a:endParaRPr lang="pt-BR"/>
          </a:p>
        </p:txBody>
      </p:sp>
    </p:spTree>
    <p:extLst>
      <p:ext uri="{BB962C8B-B14F-4D97-AF65-F5344CB8AC3E}">
        <p14:creationId xmlns:p14="http://schemas.microsoft.com/office/powerpoint/2010/main" val="3120188944"/>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2.png>
</file>

<file path=ppt/media/image3.svg>
</file>

<file path=ppt/media/image4.pn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pt-BR"/>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
        <p:cNvGrpSpPr/>
        <p:nvPr/>
      </p:nvGrpSpPr>
      <p:grpSpPr>
        <a:xfrm>
          <a:off x="0" y="0"/>
          <a:ext cx="0" cy="0"/>
          <a:chOff x="0" y="0"/>
          <a:chExt cx="0" cy="0"/>
        </a:xfrm>
      </p:grpSpPr>
      <p:sp>
        <p:nvSpPr>
          <p:cNvPr id="929" name="Google Shape;92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30" name="Google Shape;93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726267FA-9B23-DCB9-6F81-F07BD1D9E812}"/>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198A6BA0-7ED0-75D0-3020-97A02E05D2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4E2753CA-B7CE-4F55-6F07-BC2A2BF5547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81800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9BC9186F-A794-3FE9-6DDC-DCB9B5D1FE49}"/>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C7592435-6C26-3BDC-E6F9-3D2A3AD2C17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945E987E-BAB5-66F1-380B-C76EFA3AD8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5187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3C22CFBE-6BC5-48B7-DA4C-5078A5C203B3}"/>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014A1050-FB2A-0FF0-08AD-08C472BC8D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645C5FE7-46D4-2392-6663-EBB95E967C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45719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D787B500-717A-7F51-2D2D-39AF46043BC1}"/>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DDCBC8B3-DC34-8ACE-DC03-41BB2DE693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46907708-A448-2210-8519-1F27CB48BD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43950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FD77DB88-3647-C269-45B6-F531864A863A}"/>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3AC52E53-BD8E-FB7F-D709-7C56A279B0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733A896F-84CD-8486-55EA-58F00EF426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13232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43F2B74D-7540-F3BE-E2D1-DD0223C2ECD3}"/>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1DDADD01-B4AF-62FF-0DF6-162F720FAC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0DE839B3-A54E-2589-1E4A-63D70AC885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164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3A304196-6533-9C62-397E-F579A43084AF}"/>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CB0EE64E-D597-2391-CC63-19326CC029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AD93804D-6884-8AF9-16AE-E719545D952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6135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A34A4730-A333-36BB-87A0-C440DF0E76BF}"/>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30638A08-17DF-E596-B654-B8D0783D05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E89F727E-F998-F786-EFDE-C7AF73ACB5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10893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BCAD7123-0208-34AC-CA2F-CF61A7EFC645}"/>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B6833687-EAB9-A280-D5A7-A372C2D6B6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8CC2C10E-607F-8FC8-A756-F5EC4254CF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43153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BC7F688C-2C80-C973-4ED3-074EE04E4253}"/>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0CD1448F-EA27-AF1E-10A9-DC32610942F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C68410FD-1DE8-F9F3-652A-7DFDAB07C9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4650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
          <a:extLst>
            <a:ext uri="{FF2B5EF4-FFF2-40B4-BE49-F238E27FC236}">
              <a16:creationId xmlns:a16="http://schemas.microsoft.com/office/drawing/2014/main" id="{48D40C43-4384-FA4A-B5EC-595154DE800B}"/>
            </a:ext>
          </a:extLst>
        </p:cNvPr>
        <p:cNvGrpSpPr/>
        <p:nvPr/>
      </p:nvGrpSpPr>
      <p:grpSpPr>
        <a:xfrm>
          <a:off x="0" y="0"/>
          <a:ext cx="0" cy="0"/>
          <a:chOff x="0" y="0"/>
          <a:chExt cx="0" cy="0"/>
        </a:xfrm>
      </p:grpSpPr>
      <p:sp>
        <p:nvSpPr>
          <p:cNvPr id="929" name="Google Shape;929;p:notes">
            <a:extLst>
              <a:ext uri="{FF2B5EF4-FFF2-40B4-BE49-F238E27FC236}">
                <a16:creationId xmlns:a16="http://schemas.microsoft.com/office/drawing/2014/main" id="{0426F617-3BA6-09F3-69E3-C5EFA6266BE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30" name="Google Shape;930;p:notes">
            <a:extLst>
              <a:ext uri="{FF2B5EF4-FFF2-40B4-BE49-F238E27FC236}">
                <a16:creationId xmlns:a16="http://schemas.microsoft.com/office/drawing/2014/main" id="{16D12CE5-EF1D-065F-DB4E-825FFA22FF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60267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A64EDE7F-B950-A067-8B18-60D40FBD4491}"/>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5CFB20E2-3B72-D363-8B49-18F75E0171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8E92CA4D-2C7F-238A-2966-6E1C24A971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63591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BEA0A5E7-7FA2-3268-3333-18917A46D672}"/>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CC3B298C-60C7-2824-CD6D-738A8BBD11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CC1E7974-E4E9-1E81-107A-BAA3CB9A87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805642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3EBD2513-243B-55A3-2BD5-478AF9B118E2}"/>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13ECC902-99FD-AA0E-B33D-2EE316C087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14181987-390B-16E6-386A-9E40815F51A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7024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E7590E3F-077F-F909-160A-5C3758201111}"/>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BCBBCB5B-D54E-D2CC-ED85-0C06BD12F9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1256594A-049F-E1E3-0BD6-3A97529082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8698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F900CFCE-9397-7F2B-A538-09BD95802BBD}"/>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8B3E1378-9634-4963-EF2D-9DFC5C6398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7A084263-3DCB-9DBC-64CE-B0E305AD5A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3692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9D5E1E2A-4CE5-9EC0-5C5D-D8C762CA46F3}"/>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832ABA3E-C3CC-5723-9C95-AA68CB820CD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8DD459E4-842E-D417-135C-499A74D8BF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82033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A5DD60B2-A78F-A204-96CD-CE09A47A6244}"/>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B581FCA9-73A6-DF6D-8D9F-09600409AC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505662CD-1079-1AA7-CB95-C19F9D61BC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15416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A64EDE7F-B950-A067-8B18-60D40FBD4491}"/>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5CFB20E2-3B72-D363-8B49-18F75E0171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8E92CA4D-2C7F-238A-2966-6E1C24A9713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63591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BEA0A5E7-7FA2-3268-3333-18917A46D672}"/>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CC3B298C-60C7-2824-CD6D-738A8BBD11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CC1E7974-E4E9-1E81-107A-BAA3CB9A87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805642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210ACE85-2127-20C1-01DB-B603778572DA}"/>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4CAFE240-A52F-A23E-BB6E-3811C93AC8E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0ED04FBF-F6BE-1089-468C-FFC86BF18C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30757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EB42EED7-89BD-E986-2E9E-3497E099CC43}"/>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4529B1CC-BC3F-14C9-6097-43C5AFAE892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C1C76E66-8225-F6DF-7CB8-EFDFA41C22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2250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F6EC7617-5B37-1019-CC71-1C81BD0815FF}"/>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7110D216-CE69-D135-7E4B-4A128E58C3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F856A2BA-F8B8-4A96-E403-84ED95857D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583884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3BCBAF32-0007-E4AA-9ADB-BE7A16A50AE0}"/>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0E7F0A72-477F-6D63-A465-ACDFD2428C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B030E727-1CA3-F452-EBDA-6FA3CDEAD7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24769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14A1F4D4-C062-402F-97A2-5239E261EAB7}"/>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14CC565A-F71C-2268-1C53-6D1F22A90D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29E0694E-0087-85FA-3DEF-B649D3C53D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38054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B73A17DA-7E3D-17E7-4458-8A2D2E3780D3}"/>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46F3D446-8751-CE3D-1577-6D75D8EF85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6034E3BA-B739-E895-3461-BB7A206FE3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11344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7CF45A6D-0C69-7D3B-620B-6F33880EB078}"/>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19568E30-9724-60A5-93FF-FEB5C9DCB3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7CDB5503-2177-AD23-CD17-86773E50F5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91065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384FA5C2-80A2-4740-1D2C-5FAD25151D41}"/>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C10877D6-4CCC-D889-CF64-D3EB7B9D52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E073570D-A264-F249-E7CA-D36995A35A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8555924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B7537A02-53FC-0EEA-3AC7-29B82E97140A}"/>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DAED19F5-C2AD-EEF6-1A9A-126563F13D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C2556F2D-6FD4-FAFB-636C-D1527CE1E8A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2369186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28163287-87EB-DD01-7213-3904EEB84176}"/>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342CDC3E-8B3B-D6E7-CC45-05C06054B5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44FF6A2B-E876-7B3F-CEAA-ABD3B41FC6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407651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13DBDC61-E998-9779-72BB-9C2677AFEFEC}"/>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69E5E195-DDA2-22C2-910F-C0543A589F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4B13719F-93EF-5729-0B71-7106CA290D7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0665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C6FA186E-7729-AF62-C064-56585B688078}"/>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F48148D3-7DCC-CE59-2D48-8F2C18EB6F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dirty="0"/>
          </a:p>
        </p:txBody>
      </p:sp>
      <p:sp>
        <p:nvSpPr>
          <p:cNvPr id="990" name="Google Shape;990;g13ce2af5b70_0_4:notes">
            <a:extLst>
              <a:ext uri="{FF2B5EF4-FFF2-40B4-BE49-F238E27FC236}">
                <a16:creationId xmlns:a16="http://schemas.microsoft.com/office/drawing/2014/main" id="{F8C93F0F-27CB-B77E-2007-F446DD882D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01258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2B11DDAF-E73D-35B8-FB53-BDABFF89403A}"/>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150DC3AF-4402-586E-18E2-966942DDFC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dirty="0"/>
          </a:p>
        </p:txBody>
      </p:sp>
      <p:sp>
        <p:nvSpPr>
          <p:cNvPr id="990" name="Google Shape;990;g13ce2af5b70_0_4:notes">
            <a:extLst>
              <a:ext uri="{FF2B5EF4-FFF2-40B4-BE49-F238E27FC236}">
                <a16:creationId xmlns:a16="http://schemas.microsoft.com/office/drawing/2014/main" id="{12727B1A-70B3-8D85-6675-D2320303B3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68694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02246351-3DB3-FBC3-9174-34FFF5F24614}"/>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E2F7FC2F-B7B9-DCE8-E383-D5F4F0903E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A7D80B39-DEDE-1F0A-05AE-281156A65E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7291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FA3A1342-635A-CBCC-0F19-D68B124C04BF}"/>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ABEB6C0C-8E41-D020-8EF2-A24AD5B58F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15C95225-3CC0-3A29-7200-1DEBCC8569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49749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BB45C568-4A86-D856-7CDC-BED5C73487CF}"/>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831A7F42-93C7-7D21-D203-637B06DE79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8B7F81DB-5636-2138-C5AB-A481A286EB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52155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a:extLst>
            <a:ext uri="{FF2B5EF4-FFF2-40B4-BE49-F238E27FC236}">
              <a16:creationId xmlns:a16="http://schemas.microsoft.com/office/drawing/2014/main" id="{02128A74-26B0-85EA-C1AD-03283A0C2DC9}"/>
            </a:ext>
          </a:extLst>
        </p:cNvPr>
        <p:cNvGrpSpPr/>
        <p:nvPr/>
      </p:nvGrpSpPr>
      <p:grpSpPr>
        <a:xfrm>
          <a:off x="0" y="0"/>
          <a:ext cx="0" cy="0"/>
          <a:chOff x="0" y="0"/>
          <a:chExt cx="0" cy="0"/>
        </a:xfrm>
      </p:grpSpPr>
      <p:sp>
        <p:nvSpPr>
          <p:cNvPr id="989" name="Google Shape;989;g13ce2af5b70_0_4:notes">
            <a:extLst>
              <a:ext uri="{FF2B5EF4-FFF2-40B4-BE49-F238E27FC236}">
                <a16:creationId xmlns:a16="http://schemas.microsoft.com/office/drawing/2014/main" id="{6AE39025-7D5A-3F2C-93BC-24FA7BFF8D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pt-BR"/>
          </a:p>
        </p:txBody>
      </p:sp>
      <p:sp>
        <p:nvSpPr>
          <p:cNvPr id="990" name="Google Shape;990;g13ce2af5b70_0_4:notes">
            <a:extLst>
              <a:ext uri="{FF2B5EF4-FFF2-40B4-BE49-F238E27FC236}">
                <a16:creationId xmlns:a16="http://schemas.microsoft.com/office/drawing/2014/main" id="{65FBCDC5-0E43-4EAA-FF1B-B164C0BA71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42744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userDrawn="1">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7924" y="0"/>
            <a:ext cx="9128151" cy="514349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5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userDrawn="1">
  <p:cSld name="CUSTOM">
    <p:spTree>
      <p:nvGrpSpPr>
        <p:cNvPr id="1" name="Shape 253"/>
        <p:cNvGrpSpPr/>
        <p:nvPr/>
      </p:nvGrpSpPr>
      <p:grpSpPr>
        <a:xfrm>
          <a:off x="0" y="0"/>
          <a:ext cx="0" cy="0"/>
          <a:chOff x="0" y="0"/>
          <a:chExt cx="0" cy="0"/>
        </a:xfrm>
      </p:grpSpPr>
      <p:pic>
        <p:nvPicPr>
          <p:cNvPr id="254" name="Google Shape;254;p13"/>
          <p:cNvPicPr preferRelativeResize="0"/>
          <p:nvPr userDrawn="1"/>
        </p:nvPicPr>
        <p:blipFill>
          <a:blip r:embed="rId2">
            <a:alphaModFix/>
          </a:blip>
          <a:stretch>
            <a:fillRect/>
          </a:stretch>
        </p:blipFill>
        <p:spPr>
          <a:xfrm rot="10800000">
            <a:off x="7924" y="0"/>
            <a:ext cx="9128151" cy="514349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8_1">
    <p:spTree>
      <p:nvGrpSpPr>
        <p:cNvPr id="1" name="Shape 877"/>
        <p:cNvGrpSpPr/>
        <p:nvPr/>
      </p:nvGrpSpPr>
      <p:grpSpPr>
        <a:xfrm>
          <a:off x="0" y="0"/>
          <a:ext cx="0" cy="0"/>
          <a:chOff x="0" y="0"/>
          <a:chExt cx="0" cy="0"/>
        </a:xfrm>
      </p:grpSpPr>
      <p:pic>
        <p:nvPicPr>
          <p:cNvPr id="878" name="Google Shape;878;p32"/>
          <p:cNvPicPr preferRelativeResize="0"/>
          <p:nvPr/>
        </p:nvPicPr>
        <p:blipFill>
          <a:blip r:embed="rId2">
            <a:alphaModFix/>
          </a:blip>
          <a:stretch>
            <a:fillRect/>
          </a:stretch>
        </p:blipFill>
        <p:spPr>
          <a:xfrm rot="10800000">
            <a:off x="7924" y="0"/>
            <a:ext cx="9128151" cy="514349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78"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3.svg"/><Relationship Id="rId9"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4.png"/><Relationship Id="rId4" Type="http://schemas.openxmlformats.org/officeDocument/2006/relationships/image" Target="../media/image10.svg"/></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31.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9.png"/><Relationship Id="rId7" Type="http://schemas.openxmlformats.org/officeDocument/2006/relationships/diagramLayout" Target="../diagrams/layout1.xml"/><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diagramData" Target="../diagrams/data1.xml"/><Relationship Id="rId5" Type="http://schemas.openxmlformats.org/officeDocument/2006/relationships/image" Target="../media/image4.png"/><Relationship Id="rId10" Type="http://schemas.microsoft.com/office/2007/relationships/diagramDrawing" Target="../diagrams/drawing1.xml"/><Relationship Id="rId4" Type="http://schemas.openxmlformats.org/officeDocument/2006/relationships/image" Target="../media/image10.svg"/><Relationship Id="rId9" Type="http://schemas.openxmlformats.org/officeDocument/2006/relationships/diagramColors" Target="../diagrams/colors1.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10.svg"/><Relationship Id="rId4" Type="http://schemas.openxmlformats.org/officeDocument/2006/relationships/image" Target="../media/image9.png"/></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hyperlink" Target="https://repositorio.ipea.gov.br/server/api/core/bitstreams/867cf068-6d84-49e5-9c55-f3d2d71bf3da/content" TargetMode="External"/><Relationship Id="rId5" Type="http://schemas.openxmlformats.org/officeDocument/2006/relationships/image" Target="../media/image4.png"/><Relationship Id="rId4" Type="http://schemas.openxmlformats.org/officeDocument/2006/relationships/image" Target="../media/image10.svg"/></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10.sv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image" Target="../media/image10.sv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hyperlink" Target="https://leandromarquesb99.github.io/introducao-ia-ipea-arquivos/"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bit.ly/cursoiaipea" TargetMode="External"/><Relationship Id="rId5" Type="http://schemas.openxmlformats.org/officeDocument/2006/relationships/image" Target="../media/image4.png"/><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31"/>
        <p:cNvGrpSpPr/>
        <p:nvPr/>
      </p:nvGrpSpPr>
      <p:grpSpPr>
        <a:xfrm>
          <a:off x="0" y="0"/>
          <a:ext cx="0" cy="0"/>
          <a:chOff x="0" y="0"/>
          <a:chExt cx="0" cy="0"/>
        </a:xfrm>
      </p:grpSpPr>
      <p:pic>
        <p:nvPicPr>
          <p:cNvPr id="18" name="Gráfico 17">
            <a:extLst>
              <a:ext uri="{FF2B5EF4-FFF2-40B4-BE49-F238E27FC236}">
                <a16:creationId xmlns:a16="http://schemas.microsoft.com/office/drawing/2014/main" id="{06BE42D5-BC7B-069C-3CF2-F2C208699A7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932" name="Google Shape;932;p37"/>
          <p:cNvSpPr txBox="1">
            <a:spLocks noGrp="1"/>
          </p:cNvSpPr>
          <p:nvPr>
            <p:ph type="ctrTitle" idx="4294967295"/>
          </p:nvPr>
        </p:nvSpPr>
        <p:spPr>
          <a:xfrm>
            <a:off x="2906274" y="2705222"/>
            <a:ext cx="3572455" cy="361752"/>
          </a:xfrm>
          <a:prstGeom prst="rect">
            <a:avLst/>
          </a:prstGeom>
        </p:spPr>
        <p:txBody>
          <a:bodyPr spcFirstLastPara="1" wrap="square" lIns="91425" tIns="91425" rIns="91425" bIns="91425" anchor="b" anchorCtr="0">
            <a:noAutofit/>
          </a:bodyPr>
          <a:lstStyle/>
          <a:p>
            <a:pPr algn="ctr"/>
            <a:r>
              <a:rPr lang="pt-BR" sz="1350" b="0">
                <a:solidFill>
                  <a:srgbClr val="186E66"/>
                </a:solidFill>
                <a:latin typeface="+mj-lt"/>
              </a:rPr>
              <a:t>Há mais de 60 anos pensando o Brasil</a:t>
            </a:r>
          </a:p>
        </p:txBody>
      </p:sp>
      <p:sp>
        <p:nvSpPr>
          <p:cNvPr id="936" name="Google Shape;936;p37"/>
          <p:cNvSpPr/>
          <p:nvPr/>
        </p:nvSpPr>
        <p:spPr>
          <a:xfrm flipH="1">
            <a:off x="6158563" y="4160758"/>
            <a:ext cx="2985287" cy="982558"/>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937" name="Google Shape;937;p37"/>
          <p:cNvSpPr/>
          <p:nvPr/>
        </p:nvSpPr>
        <p:spPr>
          <a:xfrm flipH="1">
            <a:off x="5524419" y="4606918"/>
            <a:ext cx="3619432" cy="536462"/>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938" name="Google Shape;938;p37"/>
          <p:cNvGrpSpPr/>
          <p:nvPr/>
        </p:nvGrpSpPr>
        <p:grpSpPr>
          <a:xfrm>
            <a:off x="7631225" y="3888188"/>
            <a:ext cx="986125" cy="448486"/>
            <a:chOff x="7631225" y="2241175"/>
            <a:chExt cx="986125" cy="2095500"/>
          </a:xfrm>
          <a:gradFill>
            <a:gsLst>
              <a:gs pos="53000">
                <a:srgbClr val="23A295"/>
              </a:gs>
              <a:gs pos="0">
                <a:srgbClr val="57F6A2"/>
              </a:gs>
              <a:gs pos="100000">
                <a:srgbClr val="1B2048"/>
              </a:gs>
            </a:gsLst>
            <a:lin ang="5400000" scaled="1"/>
          </a:gradFill>
        </p:grpSpPr>
        <p:cxnSp>
          <p:nvCxnSpPr>
            <p:cNvPr id="939" name="Google Shape;939;p37"/>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0" name="Google Shape;940;p37"/>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1" name="Google Shape;941;p37"/>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2" name="Google Shape;942;p37"/>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3" name="Google Shape;943;p37"/>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4" name="Google Shape;944;p37"/>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5" name="Google Shape;945;p37"/>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6" name="Google Shape;946;p37"/>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7" name="Google Shape;947;p37"/>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8" name="Google Shape;948;p37"/>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9" name="Google Shape;949;p37"/>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50" name="Google Shape;950;p37"/>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51" name="Google Shape;951;p37"/>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52" name="Google Shape;952;p37"/>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954" name="Google Shape;954;p37"/>
          <p:cNvSpPr/>
          <p:nvPr/>
        </p:nvSpPr>
        <p:spPr>
          <a:xfrm>
            <a:off x="0" y="4513006"/>
            <a:ext cx="1255200" cy="630310"/>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955" name="Google Shape;955;p37"/>
          <p:cNvSpPr/>
          <p:nvPr/>
        </p:nvSpPr>
        <p:spPr>
          <a:xfrm>
            <a:off x="0" y="4829725"/>
            <a:ext cx="2263500" cy="313800"/>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 name="Agrupar 1">
            <a:extLst>
              <a:ext uri="{FF2B5EF4-FFF2-40B4-BE49-F238E27FC236}">
                <a16:creationId xmlns:a16="http://schemas.microsoft.com/office/drawing/2014/main" id="{475130F2-9701-30E2-9C76-60642340332E}"/>
              </a:ext>
            </a:extLst>
          </p:cNvPr>
          <p:cNvGrpSpPr/>
          <p:nvPr/>
        </p:nvGrpSpPr>
        <p:grpSpPr>
          <a:xfrm>
            <a:off x="2577448" y="1854575"/>
            <a:ext cx="3752189" cy="883435"/>
            <a:chOff x="2833093" y="1809245"/>
            <a:chExt cx="3752189" cy="883435"/>
          </a:xfrm>
        </p:grpSpPr>
        <p:pic>
          <p:nvPicPr>
            <p:cNvPr id="11" name="Imagem 10" descr="Interface gráfica do usuário, Texto&#10;&#10;O conteúdo gerado por IA pode estar incorreto.">
              <a:extLst>
                <a:ext uri="{FF2B5EF4-FFF2-40B4-BE49-F238E27FC236}">
                  <a16:creationId xmlns:a16="http://schemas.microsoft.com/office/drawing/2014/main" id="{895249E7-F5DD-9C7E-5832-59DE81F69D5E}"/>
                </a:ext>
              </a:extLst>
            </p:cNvPr>
            <p:cNvPicPr>
              <a:picLocks noChangeAspect="1"/>
            </p:cNvPicPr>
            <p:nvPr/>
          </p:nvPicPr>
          <p:blipFill>
            <a:blip r:embed="rId5"/>
            <a:stretch>
              <a:fillRect/>
            </a:stretch>
          </p:blipFill>
          <p:spPr>
            <a:xfrm>
              <a:off x="2833093" y="1809245"/>
              <a:ext cx="3752189" cy="883435"/>
            </a:xfrm>
            <a:prstGeom prst="rect">
              <a:avLst/>
            </a:prstGeom>
          </p:spPr>
        </p:pic>
        <p:cxnSp>
          <p:nvCxnSpPr>
            <p:cNvPr id="15" name="Conector reto 14">
              <a:extLst>
                <a:ext uri="{FF2B5EF4-FFF2-40B4-BE49-F238E27FC236}">
                  <a16:creationId xmlns:a16="http://schemas.microsoft.com/office/drawing/2014/main" id="{76EFDF4E-49BE-7832-A86C-A4FCB8731553}"/>
                </a:ext>
              </a:extLst>
            </p:cNvPr>
            <p:cNvCxnSpPr>
              <a:cxnSpLocks/>
            </p:cNvCxnSpPr>
            <p:nvPr/>
          </p:nvCxnSpPr>
          <p:spPr>
            <a:xfrm>
              <a:off x="3303639" y="2603796"/>
              <a:ext cx="3281643"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19" name="Google Shape;936;p37">
            <a:extLst>
              <a:ext uri="{FF2B5EF4-FFF2-40B4-BE49-F238E27FC236}">
                <a16:creationId xmlns:a16="http://schemas.microsoft.com/office/drawing/2014/main" id="{F406E0B1-5BA1-A462-1305-5A2854F5266D}"/>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0" name="Google Shape;937;p37">
            <a:extLst>
              <a:ext uri="{FF2B5EF4-FFF2-40B4-BE49-F238E27FC236}">
                <a16:creationId xmlns:a16="http://schemas.microsoft.com/office/drawing/2014/main" id="{D362FFBC-9358-C525-A43A-E103370EE0AA}"/>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1" name="Google Shape;937;p37">
            <a:extLst>
              <a:ext uri="{FF2B5EF4-FFF2-40B4-BE49-F238E27FC236}">
                <a16:creationId xmlns:a16="http://schemas.microsoft.com/office/drawing/2014/main" id="{9003C0C6-3339-1F2F-B7C7-47AA5EBFC534}"/>
              </a:ext>
            </a:extLst>
          </p:cNvPr>
          <p:cNvSpPr/>
          <p:nvPr/>
        </p:nvSpPr>
        <p:spPr>
          <a:xfrm flipH="1" flipV="1">
            <a:off x="7976597" y="-1"/>
            <a:ext cx="1178260" cy="258097"/>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8260" h="258097">
                <a:moveTo>
                  <a:pt x="0" y="7374"/>
                </a:moveTo>
                <a:lnTo>
                  <a:pt x="1049211" y="0"/>
                </a:lnTo>
                <a:cubicBezTo>
                  <a:pt x="1120483" y="0"/>
                  <a:pt x="1178260" y="57777"/>
                  <a:pt x="1178260" y="129049"/>
                </a:cubicBezTo>
                <a:cubicBezTo>
                  <a:pt x="1178260" y="172065"/>
                  <a:pt x="1178259" y="215081"/>
                  <a:pt x="1178259" y="258097"/>
                </a:cubicBezTo>
                <a:lnTo>
                  <a:pt x="7373" y="258097"/>
                </a:lnTo>
                <a:lnTo>
                  <a:pt x="0" y="7374"/>
                </a:ln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pic>
        <p:nvPicPr>
          <p:cNvPr id="23" name="Gráfico 22">
            <a:extLst>
              <a:ext uri="{FF2B5EF4-FFF2-40B4-BE49-F238E27FC236}">
                <a16:creationId xmlns:a16="http://schemas.microsoft.com/office/drawing/2014/main" id="{CFEDBA1C-98F6-18A0-FE03-281AA8E049F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15683" y="3288925"/>
            <a:ext cx="5693063" cy="3355257"/>
          </a:xfrm>
          <a:prstGeom prst="rect">
            <a:avLst/>
          </a:prstGeom>
        </p:spPr>
      </p:pic>
      <p:grpSp>
        <p:nvGrpSpPr>
          <p:cNvPr id="25" name="Google Shape;938;p37">
            <a:extLst>
              <a:ext uri="{FF2B5EF4-FFF2-40B4-BE49-F238E27FC236}">
                <a16:creationId xmlns:a16="http://schemas.microsoft.com/office/drawing/2014/main" id="{393D2545-C97A-E487-483D-6C7BC6C69D0B}"/>
              </a:ext>
            </a:extLst>
          </p:cNvPr>
          <p:cNvGrpSpPr/>
          <p:nvPr/>
        </p:nvGrpSpPr>
        <p:grpSpPr>
          <a:xfrm rot="16200000">
            <a:off x="449290" y="92858"/>
            <a:ext cx="368002" cy="318643"/>
            <a:chOff x="8238071" y="2241175"/>
            <a:chExt cx="379279" cy="2095500"/>
          </a:xfrm>
          <a:gradFill>
            <a:gsLst>
              <a:gs pos="53000">
                <a:srgbClr val="23A295"/>
              </a:gs>
              <a:gs pos="0">
                <a:srgbClr val="57F6A2"/>
              </a:gs>
              <a:gs pos="100000">
                <a:srgbClr val="1B2048"/>
              </a:gs>
            </a:gsLst>
            <a:lin ang="5400000" scaled="1"/>
          </a:gradFill>
        </p:grpSpPr>
        <p:cxnSp>
          <p:nvCxnSpPr>
            <p:cNvPr id="32" name="Google Shape;945;p37">
              <a:extLst>
                <a:ext uri="{FF2B5EF4-FFF2-40B4-BE49-F238E27FC236}">
                  <a16:creationId xmlns:a16="http://schemas.microsoft.com/office/drawing/2014/main" id="{A5AC6C8A-83A7-7897-DAD7-73323729945D}"/>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5" name="Google Shape;948;p37">
              <a:extLst>
                <a:ext uri="{FF2B5EF4-FFF2-40B4-BE49-F238E27FC236}">
                  <a16:creationId xmlns:a16="http://schemas.microsoft.com/office/drawing/2014/main" id="{564EA71B-41EF-0FAA-45BF-C766BBB20686}"/>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6" name="Google Shape;949;p37">
              <a:extLst>
                <a:ext uri="{FF2B5EF4-FFF2-40B4-BE49-F238E27FC236}">
                  <a16:creationId xmlns:a16="http://schemas.microsoft.com/office/drawing/2014/main" id="{BF703A34-34C3-8802-2A48-3D94CBEF0942}"/>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7" name="Google Shape;950;p37">
              <a:extLst>
                <a:ext uri="{FF2B5EF4-FFF2-40B4-BE49-F238E27FC236}">
                  <a16:creationId xmlns:a16="http://schemas.microsoft.com/office/drawing/2014/main" id="{86032FF0-0CBC-6909-C7A1-6761A80A1179}"/>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8" name="Google Shape;951;p37">
              <a:extLst>
                <a:ext uri="{FF2B5EF4-FFF2-40B4-BE49-F238E27FC236}">
                  <a16:creationId xmlns:a16="http://schemas.microsoft.com/office/drawing/2014/main" id="{0303BF8A-8F04-3AEF-88D5-C2823B3DC18D}"/>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9" name="Google Shape;952;p37">
              <a:extLst>
                <a:ext uri="{FF2B5EF4-FFF2-40B4-BE49-F238E27FC236}">
                  <a16:creationId xmlns:a16="http://schemas.microsoft.com/office/drawing/2014/main" id="{3042BAE4-EB69-0163-9853-541445F38D3A}"/>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par>
                                <p:cTn id="10" presetID="22" presetClass="entr" presetSubtype="4" fill="hold" grpId="0" nodeType="withEffect">
                                  <p:stCondLst>
                                    <p:cond delay="0"/>
                                  </p:stCondLst>
                                  <p:childTnLst>
                                    <p:set>
                                      <p:cBhvr>
                                        <p:cTn id="11" dur="1" fill="hold">
                                          <p:stCondLst>
                                            <p:cond delay="0"/>
                                          </p:stCondLst>
                                        </p:cTn>
                                        <p:tgtEl>
                                          <p:spTgt spid="932"/>
                                        </p:tgtEl>
                                        <p:attrNameLst>
                                          <p:attrName>style.visibility</p:attrName>
                                        </p:attrNameLst>
                                      </p:cBhvr>
                                      <p:to>
                                        <p:strVal val="visible"/>
                                      </p:to>
                                    </p:set>
                                    <p:animEffect transition="in" filter="wipe(down)">
                                      <p:cBhvr>
                                        <p:cTn id="12" dur="500"/>
                                        <p:tgtEl>
                                          <p:spTgt spid="9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FCFCD056-800E-9954-3592-D544B5945604}"/>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7FF4A40E-77EC-C63F-401E-4EC55B16C98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C4DDBA70-8A5D-437A-F411-AA8F30F6845F}"/>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9DC5A32C-71E5-F714-58AE-5B06B78CD3D3}"/>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AFD179EC-67BA-D7EA-FB05-EF9D8D9AA868}"/>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E7B081EB-E9FB-A02C-49ED-23378C76ACED}"/>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4C6DDC6F-1EE4-0022-6415-9147200DB015}"/>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E26F8388-9C83-1A43-613F-8DD77F445DDE}"/>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D4A669D6-3115-5D94-1F0C-9C26D39DC898}"/>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CDB59FCD-FEE5-C168-5E73-E896EA17C8D9}"/>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226C7FAE-A97E-D089-07A5-A5AB686AFD89}"/>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F8815E52-A7FA-1B69-08F1-7B76BEAC26D8}"/>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2AC4EE43-BC58-3410-82F7-3DA4DE773120}"/>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25A09B00-A418-6E03-B10B-BA49C08969A1}"/>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A64A40CA-470E-892D-2A89-C1B37FC79BA3}"/>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4C6FE1E3-C4A2-8CDA-E203-44CD6EC6A2AA}"/>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3864ED3F-818E-C5AF-28EA-924B0847987B}"/>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169D3D72-ED2E-08D2-F2FE-D889D2FC7E3B}"/>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2ED3C1C1-A3D2-FB43-535F-592569CA54DD}"/>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3D03EDA7-ADAB-5CB6-71AC-FB199B314D08}"/>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1B642D96-BB20-4D57-5A68-39A3C33F0AC9}"/>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23769BB6-E43F-95B8-6B77-64BBC531E8EE}"/>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CA9CDCE2-B083-67D1-E011-0F918202853E}"/>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738E153C-5915-8A2B-6C92-657A8F0DE5C2}"/>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62A262E8-6DE1-896C-4676-B02629EE95C1}"/>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D98444C2-D2F6-5329-11BC-514FF77A4205}"/>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2249AE56-0769-36E9-F3FE-7F6EF95B200B}"/>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BBEF9DAF-E55A-11F2-34A5-1D72EA494E83}"/>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043F5B92-A2C5-481E-3715-A9F4D01BEB8C}"/>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98FFDEB4-1CB1-8F1A-EF37-453F829EFCA8}"/>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E59D8E24-D5E8-79BF-1BE1-C666C5B0BC99}"/>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62CBA02F-40E5-0365-F4D7-5CD8DA07705C}"/>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752F898B-62FB-6572-9FF7-97FB26E316B8}"/>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1BB424BB-E348-6443-D83B-BFA49FA70920}"/>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FD70272A-FE02-3DA1-F13F-C10AF8468320}"/>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AE2084F0-A404-3430-5248-49AB3D0AE3B5}"/>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2</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997DC7CF-9C31-7F38-19B9-935018CC1058}"/>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04DB2983-B560-2E6E-10D6-06BAC30A191D}"/>
              </a:ext>
            </a:extLst>
          </p:cNvPr>
          <p:cNvSpPr txBox="1">
            <a:spLocks/>
          </p:cNvSpPr>
          <p:nvPr/>
        </p:nvSpPr>
        <p:spPr>
          <a:xfrm>
            <a:off x="916246" y="1235753"/>
            <a:ext cx="7848764" cy="3916583"/>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a:latin typeface="+mj-lt"/>
              </a:rPr>
              <a:t>Analisar e Entender os Dados</a:t>
            </a:r>
          </a:p>
          <a:p>
            <a:endParaRPr lang="pt-BR" sz="1800" b="1">
              <a:latin typeface="+mj-lt"/>
              <a:ea typeface="Cambria"/>
            </a:endParaRPr>
          </a:p>
          <a:p>
            <a:r>
              <a:rPr lang="pt-BR" sz="1800">
                <a:latin typeface="+mj-lt"/>
              </a:rPr>
              <a:t> Objetivo</a:t>
            </a:r>
            <a:r>
              <a:rPr lang="pt-BR" sz="1800">
                <a:ea typeface="Cambria"/>
              </a:rPr>
              <a:t>:</a:t>
            </a:r>
            <a:endParaRPr lang="pt-BR"/>
          </a:p>
          <a:p>
            <a:r>
              <a:rPr lang="pt-BR" sz="1200">
                <a:latin typeface="Aptos"/>
                <a:ea typeface="Cambria"/>
              </a:rPr>
              <a:t>  </a:t>
            </a:r>
            <a:r>
              <a:rPr lang="pt-BR" sz="1800">
                <a:latin typeface="+mj-lt"/>
              </a:rPr>
              <a:t> Solicitar à IA que analise os dados e apresente conclusões rápidas para apoiar a elaboração de relatórios.</a:t>
            </a:r>
          </a:p>
          <a:p>
            <a:pPr marL="285750" indent="-285750">
              <a:buChar char="•"/>
            </a:pPr>
            <a:endParaRPr lang="pt-BR" sz="1800">
              <a:latin typeface="+mj-lt"/>
            </a:endParaRPr>
          </a:p>
          <a:p>
            <a:r>
              <a:rPr lang="pt-BR" sz="1800">
                <a:latin typeface="+mj-lt"/>
              </a:rPr>
              <a:t>Prompt: 👉 "</a:t>
            </a:r>
            <a:r>
              <a:rPr lang="pt-BR" sz="1800" i="1">
                <a:latin typeface="+mj-lt"/>
              </a:rPr>
              <a:t>Analise os dados e me diga se existe alguma relação entre a Taxa de Desemprego e o PIB.</a:t>
            </a:r>
            <a:r>
              <a:rPr lang="pt-BR" sz="1800">
                <a:latin typeface="+mj-lt"/>
              </a:rPr>
              <a:t>"  </a:t>
            </a:r>
          </a:p>
          <a:p>
            <a:endParaRPr lang="pt-BR" sz="1800">
              <a:latin typeface="+mj-lt"/>
            </a:endParaRPr>
          </a:p>
          <a:p>
            <a:r>
              <a:rPr lang="pt-BR" sz="1800">
                <a:latin typeface="+mj-lt"/>
              </a:rPr>
              <a:t>(Veja como a IA resume a ligação entre os dois).</a:t>
            </a:r>
            <a:endParaRPr lang="pt-BR"/>
          </a:p>
          <a:p>
            <a:endParaRPr lang="pt-BR" sz="1800">
              <a:latin typeface="+mj-lt"/>
            </a:endParaRPr>
          </a:p>
          <a:p>
            <a:endParaRPr lang="pt-BR" sz="1800">
              <a:latin typeface="+mj-lt"/>
            </a:endParaRPr>
          </a:p>
          <a:p>
            <a:endParaRPr lang="pt-BR" sz="1800"/>
          </a:p>
          <a:p>
            <a:endParaRPr lang="pt-BR" sz="1800">
              <a:latin typeface="+mj-lt"/>
            </a:endParaRPr>
          </a:p>
        </p:txBody>
      </p:sp>
    </p:spTree>
    <p:extLst>
      <p:ext uri="{BB962C8B-B14F-4D97-AF65-F5344CB8AC3E}">
        <p14:creationId xmlns:p14="http://schemas.microsoft.com/office/powerpoint/2010/main" val="3951385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34B56B01-5E25-66B0-12F1-1FB4710B1D1E}"/>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E2FDF43E-09E8-E6EC-F288-8CEEC2DADFF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A57D9E68-B8D1-0C2B-33A9-B17D4D570307}"/>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DACBBA0D-7791-856B-5564-5F01BA27B6D9}"/>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D10D8313-4016-C441-64FA-C3F7E054B270}"/>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E65F67C0-5C04-70E2-BEE4-258587842156}"/>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E556CCEF-FDD1-78FB-FDEC-AF0B5DBDCC32}"/>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33B13852-D84F-1374-A955-D2686743996C}"/>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05189CDF-10D5-34D9-8AAD-E535D683FB1A}"/>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FA6CC503-75D8-D6D6-457D-F6A77C87AF55}"/>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34FFC1B6-4ACF-8214-6C9A-F1C2FFF7DB0E}"/>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64A72E57-D917-CC79-B57C-D5EA94E9D8D6}"/>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EC0DAB31-EC94-97D6-F1DB-B00D45B4CF77}"/>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909035A1-B707-F052-C9EB-CFB3B399D294}"/>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FA56F033-0DD8-3E75-F9C7-663CB134435E}"/>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CDD580AC-9172-6184-562B-65BE2C1B6FEF}"/>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B3854236-6AA4-76BE-E70E-749C475F9106}"/>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EAF61352-F966-AE1D-30E1-4C10289C6C06}"/>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D0AD8148-B2E6-E317-4096-0543514B6CEC}"/>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0FA5FD77-2288-4968-A5DE-50A7B4CDAC20}"/>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E504AF77-3521-CA40-5733-1C2FE52EE60A}"/>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D0835480-D95E-0AC6-A81E-2A65009D6EB5}"/>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9114AB81-4F09-B3D3-F5A3-C5DE7F965F4E}"/>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544F8790-C275-D250-B9F0-4256D5584DD0}"/>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1E04453C-C528-F04F-06E6-73DF4E1A010A}"/>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FC984369-DF89-D25C-C752-13466232480D}"/>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B49972A1-4402-FC40-F311-2F0E2B1D3922}"/>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2E0C5780-3EB8-E9F3-625C-AFF3F2C880DD}"/>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57D1AE83-5379-BC2B-2397-6DD27C7CBA49}"/>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1581EFBB-E62D-B673-D85D-C3603AC3295C}"/>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76478D21-AED3-A6B9-86F1-EBAB2DB4E3E3}"/>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B95B9873-D711-0EBD-A9A7-E3F799183C0D}"/>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4581AFF7-D263-5B68-E924-B7CF6D1EBF53}"/>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99AA7B62-183B-672B-1E1C-C5E59DC5E986}"/>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B6C607A5-F553-D4C0-9BEF-4BA347B61F12}"/>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5B609033-8487-CD58-2C60-7DFDD74E9ABF}"/>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3</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6B36DA75-7925-CC93-6605-E2D2E888F2A9}"/>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62629CA7-4266-6BD0-B7A7-05A6C9344FC8}"/>
              </a:ext>
            </a:extLst>
          </p:cNvPr>
          <p:cNvSpPr txBox="1">
            <a:spLocks/>
          </p:cNvSpPr>
          <p:nvPr/>
        </p:nvSpPr>
        <p:spPr>
          <a:xfrm>
            <a:off x="916246" y="1235753"/>
            <a:ext cx="7848764" cy="3916583"/>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a:latin typeface="+mj-lt"/>
              </a:rPr>
              <a:t>Criar Gráficos</a:t>
            </a:r>
          </a:p>
          <a:p>
            <a:endParaRPr lang="pt-BR" sz="1800" b="1">
              <a:latin typeface="+mj-lt"/>
              <a:ea typeface="Cambria"/>
            </a:endParaRPr>
          </a:p>
          <a:p>
            <a:r>
              <a:rPr lang="pt-BR" sz="1800">
                <a:latin typeface="+mj-lt"/>
              </a:rPr>
              <a:t> Objetivo</a:t>
            </a:r>
            <a:r>
              <a:rPr lang="pt-BR" sz="1800">
                <a:ea typeface="Cambria"/>
              </a:rPr>
              <a:t>:</a:t>
            </a:r>
            <a:endParaRPr lang="pt-BR"/>
          </a:p>
          <a:p>
            <a:r>
              <a:rPr lang="pt-BR" sz="1200">
                <a:latin typeface="Aptos"/>
                <a:ea typeface="Cambria"/>
              </a:rPr>
              <a:t>  </a:t>
            </a:r>
            <a:r>
              <a:rPr lang="pt-BR" sz="1800">
                <a:latin typeface="+mj-lt"/>
              </a:rPr>
              <a:t> Solicitar à IA que crie gráficos prontos para usar em apresentações.</a:t>
            </a:r>
          </a:p>
          <a:p>
            <a:pPr marL="285750" indent="-285750">
              <a:buChar char="•"/>
            </a:pPr>
            <a:endParaRPr lang="pt-BR" sz="1800">
              <a:latin typeface="+mj-lt"/>
            </a:endParaRPr>
          </a:p>
          <a:p>
            <a:r>
              <a:rPr lang="pt-BR" sz="1800">
                <a:latin typeface="+mj-lt"/>
              </a:rPr>
              <a:t>Prompt: 👉 "</a:t>
            </a:r>
            <a:r>
              <a:rPr lang="pt-BR" sz="1800" i="1">
                <a:latin typeface="+mj-lt"/>
              </a:rPr>
              <a:t>Crie um gráfico de linhas comparando a evolução do PIB e do Investimento Público ao longo do tempo."</a:t>
            </a:r>
            <a:r>
              <a:rPr lang="pt-BR" sz="1800">
                <a:latin typeface="+mj-lt"/>
              </a:rPr>
              <a:t> </a:t>
            </a:r>
          </a:p>
          <a:p>
            <a:endParaRPr lang="pt-BR" sz="1800">
              <a:latin typeface="+mj-lt"/>
            </a:endParaRPr>
          </a:p>
          <a:p>
            <a:r>
              <a:rPr lang="pt-BR" sz="1800">
                <a:latin typeface="+mj-lt"/>
              </a:rPr>
              <a:t>(O </a:t>
            </a:r>
            <a:r>
              <a:rPr lang="pt-BR" sz="1800" err="1">
                <a:latin typeface="+mj-lt"/>
              </a:rPr>
              <a:t>Copilot</a:t>
            </a:r>
            <a:r>
              <a:rPr lang="pt-BR" sz="1800">
                <a:latin typeface="+mj-lt"/>
              </a:rPr>
              <a:t> vai sugerir o gráfico e deixar você colocá-lo em uma nova aba).</a:t>
            </a:r>
          </a:p>
          <a:p>
            <a:endParaRPr lang="pt-BR" sz="1800"/>
          </a:p>
          <a:p>
            <a:endParaRPr lang="pt-BR" sz="1800">
              <a:latin typeface="+mj-lt"/>
            </a:endParaRPr>
          </a:p>
          <a:p>
            <a:endParaRPr lang="pt-BR" sz="1800">
              <a:latin typeface="+mj-lt"/>
            </a:endParaRPr>
          </a:p>
          <a:p>
            <a:endParaRPr lang="pt-BR" sz="1800"/>
          </a:p>
          <a:p>
            <a:endParaRPr lang="pt-BR" sz="1800">
              <a:latin typeface="+mj-lt"/>
            </a:endParaRPr>
          </a:p>
        </p:txBody>
      </p:sp>
    </p:spTree>
    <p:extLst>
      <p:ext uri="{BB962C8B-B14F-4D97-AF65-F5344CB8AC3E}">
        <p14:creationId xmlns:p14="http://schemas.microsoft.com/office/powerpoint/2010/main" val="1377848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A2478087-5F8D-4BFA-E7A4-4A4A65EAC2CB}"/>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B5F58774-631E-2F3F-3AC3-D97178F89B4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CAAAA59F-E9E8-82C4-9D72-27D037452443}"/>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2DFDE507-105F-FAE3-E79B-B3FA5BB68DD5}"/>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745A07CB-764B-1AA0-3A41-37D8E25CAFD6}"/>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CA846C48-0865-0D1D-82B8-F8DCDC9931C7}"/>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0208A5BD-483D-2D98-8310-67D2164013D3}"/>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CDEA0262-5006-DEDA-D3DA-BACD1AA4857B}"/>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5134F72A-2738-2A32-FAF1-495FFC0CD959}"/>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5005774E-5A56-2CC2-03B3-8363BB7C084F}"/>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A5550A81-38A7-D202-25DD-B2E2575A6266}"/>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203B4681-414D-4027-3BF2-2791AE995BF9}"/>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14E69D1D-61BB-8280-C0E9-174A9E8CE641}"/>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B190DF4D-9C19-A005-D202-16EF3CB0080E}"/>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9FD89A1D-634C-D5D0-0DE7-ACE4A195C203}"/>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05DA3C13-3B6F-7C29-52DF-3C4997F04A11}"/>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A58F64E5-BD99-9B95-A473-F3847D25A23D}"/>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3C51636D-9290-594F-B427-BCF65A9DA0B7}"/>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98FA4CDF-B741-76C6-1F59-1CB3D20629CF}"/>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624D80D6-FD3C-9C4E-FCA1-BA16E64F1E8A}"/>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AB46A6F8-C06C-BE98-70BF-FF35D643DA6F}"/>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C0A26C05-B5B6-1BB1-DB86-DDD0FD50695E}"/>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414E032F-A296-3494-847D-1381600E1DF1}"/>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B719F80D-5187-DCF3-CA7B-2B52A358469A}"/>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C59D0A4B-FD25-954A-AF62-E09F274A9778}"/>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4054E4F7-037E-0AF4-C884-93DDFC77B459}"/>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35236356-6D48-8E52-2EF2-79E1EA424828}"/>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69A7A8FE-F3D3-B3FB-D930-0ABBEC05B732}"/>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68D5D2D3-8E3A-B18F-11F2-F5B32E761B45}"/>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3E5412DF-1165-89A6-449C-5DAEA3FE367B}"/>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D973280F-87C2-7832-B43D-4284FC5ED618}"/>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D148CF93-2342-6D2C-12AA-BC6601502CAA}"/>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324C81AC-3C6A-4796-F4A3-6B0DE546329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AA0FB36C-0BC8-D737-C5AC-C5D4E37A8865}"/>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1A97B4FC-083B-9686-8BF4-0DACDC4313B9}"/>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48C095CE-6FFF-12FF-0F50-82001B0AD328}"/>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4</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2F874506-4EF0-0654-35F7-8C4C46000DD5}"/>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FC0B73AD-AF04-BA9D-BA8B-37724BB34E2C}"/>
              </a:ext>
            </a:extLst>
          </p:cNvPr>
          <p:cNvSpPr txBox="1">
            <a:spLocks/>
          </p:cNvSpPr>
          <p:nvPr/>
        </p:nvSpPr>
        <p:spPr>
          <a:xfrm>
            <a:off x="916246" y="1218693"/>
            <a:ext cx="7865823" cy="225326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a:latin typeface="+mj-lt"/>
              </a:rPr>
              <a:t>Pedidos Específicos (Destaques)</a:t>
            </a:r>
          </a:p>
          <a:p>
            <a:endParaRPr lang="pt-BR" sz="1800" b="1">
              <a:latin typeface="+mj-lt"/>
              <a:ea typeface="Cambria"/>
            </a:endParaRPr>
          </a:p>
          <a:p>
            <a:pPr marL="285750" indent="-285750">
              <a:buChar char="•"/>
            </a:pPr>
            <a:endParaRPr lang="pt-BR" sz="1800">
              <a:latin typeface="+mj-lt"/>
              <a:ea typeface="Cambria"/>
            </a:endParaRPr>
          </a:p>
          <a:p>
            <a:r>
              <a:rPr lang="pt-BR" sz="1800">
                <a:latin typeface="+mj-lt"/>
              </a:rPr>
              <a:t>Prompt: 👉</a:t>
            </a:r>
            <a:r>
              <a:rPr lang="pt-BR" sz="1800" i="1">
                <a:latin typeface="+mj-lt"/>
              </a:rPr>
              <a:t> "Destaque os anos em que a Inflação ficou acima de 6%."</a:t>
            </a:r>
          </a:p>
          <a:p>
            <a:endParaRPr lang="pt-BR" sz="1800">
              <a:latin typeface="+mj-lt"/>
            </a:endParaRPr>
          </a:p>
          <a:p>
            <a:endParaRPr lang="pt-BR" sz="1800">
              <a:latin typeface="+mj-lt"/>
            </a:endParaRPr>
          </a:p>
          <a:p>
            <a:endParaRPr lang="pt-BR" sz="1800"/>
          </a:p>
          <a:p>
            <a:endParaRPr lang="pt-BR" sz="1800">
              <a:latin typeface="+mj-lt"/>
            </a:endParaRPr>
          </a:p>
        </p:txBody>
      </p:sp>
    </p:spTree>
    <p:extLst>
      <p:ext uri="{BB962C8B-B14F-4D97-AF65-F5344CB8AC3E}">
        <p14:creationId xmlns:p14="http://schemas.microsoft.com/office/powerpoint/2010/main" val="36544088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14DBB075-6B42-6351-7B33-E4D1FB3A9C4E}"/>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FBF3BC95-FF76-C220-5879-5BD650CDEF9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3A4C58E9-7102-E0B8-7FA9-E0520EECAB48}"/>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4EEC7055-755E-BBC6-B72D-B393394708E8}"/>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84D81E29-5C8D-CFD5-D716-F275ACF9A423}"/>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03672445-70B7-46A5-E3CA-014415DAC28C}"/>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1D95C7CA-EB66-4B04-F60A-51851435D779}"/>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62BA52CF-6252-5846-4B26-AC6B57F191A2}"/>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4C10BC8C-FB2A-C967-2CE6-64BF86B83988}"/>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8BE614C1-56D0-162C-F414-8C194C81D3DD}"/>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A3D70A06-C398-769B-3DC6-ADAB36796A93}"/>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60A46A8D-37C3-E4DD-B30D-90846E685C95}"/>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8BABFAB5-1A4D-290B-CCEF-640BF35112E9}"/>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FFFEA91C-CC00-C4D0-E10A-9965B3D7FAB5}"/>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C6D5DA64-7E3F-9879-0217-31677C44CC7C}"/>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21DF8565-56ED-6719-1655-F6FC33B6BB86}"/>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F12BAD69-89F6-C7E2-7EEF-6048E65E4750}"/>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DBD83404-6873-0E2E-3C77-4B656D4E44CF}"/>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8514532B-E5E6-BD95-DB2C-861712C8D799}"/>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A1A349E5-D43A-F853-0395-53F7C8FCBE8C}"/>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054CD913-96CF-DAED-0582-7C58F08D33D7}"/>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297E55FB-1E5F-5846-0F9B-98254F166C9C}"/>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AA7EB678-8C8F-814C-1AAE-BA2B2F97BE50}"/>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6ECB5F2A-9B29-59CA-8F77-EE6839A30F85}"/>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F5C086BE-55BD-7EA3-0EFC-9F97BDB2F6BF}"/>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3C7EB8ED-15C2-987F-F441-FDE39C0AC48F}"/>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8EB2DBEF-C324-4EB7-3A0C-A291ED7B43DA}"/>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C9C785B2-BCC1-1AD8-884E-ADBAAB90ECF4}"/>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5067BC4E-2F3C-AFF4-42AF-719BFF04E860}"/>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D7AB3F56-2935-74F1-09B6-49430BD75635}"/>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AEE8D783-FB63-108E-9363-87F4DF98B888}"/>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015AACB4-D2B7-7881-7F7D-F3D196830CF6}"/>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06135134-AD5A-17B1-5E0A-CB99B4FD36DB}"/>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6810A42C-ECEE-72A8-B896-36574EDF2232}"/>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4A6197CD-6528-CD1A-F88B-40B08F160160}"/>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4BABFF2D-81E8-6F0B-F325-E40754E7C80F}"/>
              </a:ext>
            </a:extLst>
          </p:cNvPr>
          <p:cNvSpPr txBox="1">
            <a:spLocks/>
          </p:cNvSpPr>
          <p:nvPr/>
        </p:nvSpPr>
        <p:spPr>
          <a:xfrm>
            <a:off x="675323" y="442994"/>
            <a:ext cx="6274115" cy="78276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6 - IA no PowerPoint </a:t>
            </a:r>
            <a:r>
              <a:rPr lang="pt-BR" sz="3200" dirty="0">
                <a:cs typeface="Arial"/>
              </a:rPr>
              <a:t>[aula 1]</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01214C6C-5949-1176-E263-B4645689C8CF}"/>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BB1CB5AB-70B1-17AF-66AB-3CB1C7A74D91}"/>
              </a:ext>
            </a:extLst>
          </p:cNvPr>
          <p:cNvSpPr txBox="1">
            <a:spLocks/>
          </p:cNvSpPr>
          <p:nvPr/>
        </p:nvSpPr>
        <p:spPr>
          <a:xfrm>
            <a:off x="890658" y="1218693"/>
            <a:ext cx="7763465" cy="3493636"/>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a:latin typeface="+mj-lt"/>
              </a:rPr>
              <a:t>Este documento foi preparado para os exercícios de revisão com o </a:t>
            </a:r>
            <a:r>
              <a:rPr lang="pt-BR" sz="1800" err="1">
                <a:latin typeface="+mj-lt"/>
              </a:rPr>
              <a:t>Copilot</a:t>
            </a:r>
            <a:r>
              <a:rPr lang="pt-BR" sz="1800">
                <a:latin typeface="+mj-lt"/>
              </a:rPr>
              <a:t> no </a:t>
            </a:r>
            <a:r>
              <a:rPr lang="pt-BR" sz="1800" b="1">
                <a:latin typeface="+mj-lt"/>
              </a:rPr>
              <a:t>Microsoft PowerPoint</a:t>
            </a:r>
            <a:r>
              <a:rPr lang="pt-BR" sz="1800">
                <a:latin typeface="+mj-lt"/>
              </a:rPr>
              <a:t>, dentro do curso </a:t>
            </a:r>
            <a:r>
              <a:rPr lang="pt-BR" sz="1800" i="1">
                <a:latin typeface="+mj-lt"/>
              </a:rPr>
              <a:t>Introdução à Inteligência Artificial</a:t>
            </a:r>
            <a:r>
              <a:rPr lang="pt-BR" sz="1800">
                <a:latin typeface="+mj-lt"/>
              </a:rPr>
              <a:t>.</a:t>
            </a:r>
            <a:endParaRPr lang="pt-BR"/>
          </a:p>
          <a:p>
            <a:endParaRPr lang="pt-BR" sz="1800">
              <a:latin typeface="+mj-lt"/>
            </a:endParaRPr>
          </a:p>
          <a:p>
            <a:r>
              <a:rPr lang="pt-BR" sz="1800">
                <a:latin typeface="+mj-lt"/>
              </a:rPr>
              <a:t> </a:t>
            </a:r>
            <a:r>
              <a:rPr lang="pt-BR" sz="1800" b="1">
                <a:latin typeface="+mj-lt"/>
              </a:rPr>
              <a:t>Objetivo</a:t>
            </a:r>
            <a:r>
              <a:rPr lang="pt-BR" sz="1800">
                <a:latin typeface="+mj-lt"/>
              </a:rPr>
              <a:t>: Mostrar como a IA ajuda a:</a:t>
            </a:r>
            <a:endParaRPr lang="pt-BR"/>
          </a:p>
          <a:p>
            <a:pPr marL="285750" indent="-285750">
              <a:buChar char="•"/>
            </a:pPr>
            <a:r>
              <a:rPr lang="pt-BR" sz="1800">
                <a:latin typeface="+mj-lt"/>
              </a:rPr>
              <a:t>Criar slides a partir de um texto</a:t>
            </a:r>
            <a:endParaRPr lang="pt-BR"/>
          </a:p>
          <a:p>
            <a:pPr marL="285750" indent="-285750">
              <a:buChar char="•"/>
            </a:pPr>
            <a:r>
              <a:rPr lang="pt-BR" sz="1800">
                <a:latin typeface="+mj-lt"/>
              </a:rPr>
              <a:t>Melhorar o layout automaticamente</a:t>
            </a:r>
            <a:endParaRPr lang="pt-BR"/>
          </a:p>
          <a:p>
            <a:pPr marL="285750" indent="-285750">
              <a:buChar char="•"/>
            </a:pPr>
            <a:r>
              <a:rPr lang="pt-BR" sz="1800">
                <a:latin typeface="+mj-lt"/>
              </a:rPr>
              <a:t>Gerar ideias de conteúdo</a:t>
            </a:r>
            <a:endParaRPr lang="pt-BR"/>
          </a:p>
          <a:p>
            <a:endParaRPr lang="pt-BR" sz="1800">
              <a:latin typeface="+mj-lt"/>
            </a:endParaRPr>
          </a:p>
          <a:p>
            <a:r>
              <a:rPr lang="pt-BR" sz="1800">
                <a:latin typeface="+mj-lt"/>
              </a:rPr>
              <a:t> Economizando tempo e aumentando a qualidade visual das apresentações do Ipea.</a:t>
            </a:r>
            <a:endParaRPr lang="pt-BR"/>
          </a:p>
          <a:p>
            <a:endParaRPr lang="pt-BR" sz="1800">
              <a:latin typeface="+mj-lt"/>
            </a:endParaRPr>
          </a:p>
        </p:txBody>
      </p:sp>
    </p:spTree>
    <p:extLst>
      <p:ext uri="{BB962C8B-B14F-4D97-AF65-F5344CB8AC3E}">
        <p14:creationId xmlns:p14="http://schemas.microsoft.com/office/powerpoint/2010/main" val="1227020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A0946CC6-67B3-E32C-C04D-AB21E653E5A0}"/>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683D58BF-673C-D1C4-AB2D-B2A9218EE64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7264F11C-9D3A-50D5-7631-BF1DEBF6A4AD}"/>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84055B4B-35A0-BC11-7AD1-004D912CEA19}"/>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BC4EBCE6-2968-3361-813B-80955E4F977D}"/>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49956AD5-BA89-EDD7-E37F-3A06AE6BAD9A}"/>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3FEFD307-AC68-3EDE-FFB0-B3936EEC6374}"/>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4D849343-4AD0-EA35-F0F1-4AAB912CCE10}"/>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DAAE059A-7666-1BAE-6555-D9A7531708F5}"/>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8D8C41FF-1F2C-24BF-DA0D-09647E51EE44}"/>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3AC0FB36-B247-71EC-049D-8669990BBFEC}"/>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89E1CA26-2DDB-AD7D-1822-7F83ED136107}"/>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26FA065D-9B65-37E6-6DD1-93928F0089E0}"/>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324C0C5C-B5CA-D9E0-E112-0CC2E5CF0FE2}"/>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FAAB8CE5-DB34-C92E-D031-B8A09E30C91E}"/>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9F4E6284-0D87-787C-3709-6D4BBC17D27A}"/>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F381AE3C-A0B4-FD94-3B6F-4EC9C3E730C2}"/>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E6435637-699E-0BF2-0786-2314983F67F8}"/>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35AF4507-750B-49C8-3E38-82CA8D5DC75D}"/>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9024A262-FD9B-34E8-7885-F25756C452AD}"/>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E6474D2F-E8AB-A1DD-7D34-6FDDFC3E70B0}"/>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8BE2B604-1F68-FD93-0406-EDBFF603C17A}"/>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6AA02206-5A44-09BC-B899-47EF01F08F5F}"/>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C434E33E-D3BA-7A5D-0027-D4A9FA1C7861}"/>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12A86471-3FE6-D686-AA2A-327245AF52BB}"/>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C9A01B58-B535-E8A0-66CE-B2CF04990B49}"/>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836D602F-11C5-80B3-58A3-A2124F05F728}"/>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15692F46-2AD0-DC63-B3C9-5974081D410D}"/>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4DEB18C6-074C-F28A-8B15-E85E04528C2E}"/>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9C36F77D-355B-666F-1ED5-DC098431D621}"/>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FF74AE68-4EC3-E9FE-6F0A-1A2280413BC9}"/>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C1C14F4E-2987-5476-65D8-BDDDBA9875E0}"/>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EC8CA37F-34CB-DAFC-B0BE-E09A44506E37}"/>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6177C52E-E1B5-53FC-3461-0361D432214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0D9AE931-FC74-FDFE-7726-18D1D13FC175}"/>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0206A8E7-7DBE-1E6A-D72E-A524B5892796}"/>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Arial"/>
                <a:cs typeface="Arial"/>
              </a:rPr>
              <a:t>Texto Base</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F1DC071D-E47C-1322-C725-E2889FD344E7}"/>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BD542337-7D71-1C36-8BD4-56F2AB8DDE96}"/>
              </a:ext>
            </a:extLst>
          </p:cNvPr>
          <p:cNvSpPr txBox="1">
            <a:spLocks/>
          </p:cNvSpPr>
          <p:nvPr/>
        </p:nvSpPr>
        <p:spPr>
          <a:xfrm>
            <a:off x="890658" y="1218693"/>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a:latin typeface="+mj-lt"/>
              </a:rPr>
              <a:t>Estudo do Ipea sobre Pobreza Urbana (2010–2024)</a:t>
            </a:r>
            <a:endParaRPr lang="pt-BR"/>
          </a:p>
          <a:p>
            <a:endParaRPr lang="pt-BR" sz="1800">
              <a:latin typeface="+mj-lt"/>
            </a:endParaRPr>
          </a:p>
          <a:p>
            <a:r>
              <a:rPr lang="pt-BR" sz="1800">
                <a:ea typeface="Cambria"/>
              </a:rPr>
              <a:t>O Ipea realizou um estudo sobre pobreza urbana entre 2010 e 2024, com foco nas políticas públicas voltadas à </a:t>
            </a:r>
            <a:r>
              <a:rPr lang="pt-BR" sz="1800" b="1">
                <a:ea typeface="Cambria"/>
              </a:rPr>
              <a:t>habitação, emprego e educação</a:t>
            </a:r>
            <a:r>
              <a:rPr lang="pt-BR" sz="1800">
                <a:ea typeface="Cambria"/>
              </a:rPr>
              <a:t>.</a:t>
            </a:r>
            <a:br>
              <a:rPr lang="pt-BR" sz="1800">
                <a:ea typeface="Cambria"/>
              </a:rPr>
            </a:br>
            <a:r>
              <a:rPr lang="pt-BR" sz="1800">
                <a:ea typeface="Cambria"/>
              </a:rPr>
              <a:t> O relatório destaca a importância da </a:t>
            </a:r>
            <a:r>
              <a:rPr lang="pt-BR" sz="1800" b="1">
                <a:ea typeface="Cambria"/>
              </a:rPr>
              <a:t>integração entre programas federais, estaduais e municipais</a:t>
            </a:r>
            <a:r>
              <a:rPr lang="pt-BR" sz="1800">
                <a:ea typeface="Cambria"/>
              </a:rPr>
              <a:t>, bem como o impacto das </a:t>
            </a:r>
            <a:r>
              <a:rPr lang="pt-BR" sz="1800" b="1">
                <a:ea typeface="Cambria"/>
              </a:rPr>
              <a:t>políticas de transferência de renda na redução da desigualdade</a:t>
            </a:r>
            <a:r>
              <a:rPr lang="pt-BR" sz="1800">
                <a:ea typeface="Cambria"/>
              </a:rPr>
              <a:t>.</a:t>
            </a:r>
          </a:p>
          <a:p>
            <a:r>
              <a:rPr lang="pt-BR" sz="1800">
                <a:ea typeface="Cambria"/>
              </a:rPr>
              <a:t>Entre os principais desafios, estão o </a:t>
            </a:r>
            <a:r>
              <a:rPr lang="pt-BR" sz="1800" b="1">
                <a:ea typeface="Cambria"/>
              </a:rPr>
              <a:t>crescimento desordenado das periferias</a:t>
            </a:r>
            <a:r>
              <a:rPr lang="pt-BR" sz="1800">
                <a:ea typeface="Cambria"/>
              </a:rPr>
              <a:t> e a </a:t>
            </a:r>
            <a:r>
              <a:rPr lang="pt-BR" sz="1800" b="1">
                <a:ea typeface="Cambria"/>
              </a:rPr>
              <a:t>dificuldade de acesso a serviços básicos</a:t>
            </a:r>
            <a:r>
              <a:rPr lang="pt-BR" sz="1800">
                <a:ea typeface="Cambria"/>
              </a:rPr>
              <a:t>.</a:t>
            </a:r>
            <a:br>
              <a:rPr lang="pt-BR" sz="1800">
                <a:ea typeface="Cambria"/>
              </a:rPr>
            </a:br>
            <a:r>
              <a:rPr lang="pt-BR" sz="1800">
                <a:ea typeface="Cambria"/>
              </a:rPr>
              <a:t> O documento propõe uma nova abordagem de </a:t>
            </a:r>
            <a:r>
              <a:rPr lang="pt-BR" sz="1800" b="1">
                <a:ea typeface="Cambria"/>
              </a:rPr>
              <a:t>planejamento urbano participativo</a:t>
            </a:r>
            <a:r>
              <a:rPr lang="pt-BR" sz="1800">
                <a:ea typeface="Cambria"/>
              </a:rPr>
              <a:t>, com foco em </a:t>
            </a:r>
            <a:r>
              <a:rPr lang="pt-BR" sz="1800" b="1">
                <a:ea typeface="Cambria"/>
              </a:rPr>
              <a:t>inovação social e sustentabilidade</a:t>
            </a:r>
            <a:r>
              <a:rPr lang="pt-BR" sz="1800">
                <a:ea typeface="Cambria"/>
              </a:rPr>
              <a:t>.</a:t>
            </a:r>
          </a:p>
          <a:p>
            <a:endParaRPr lang="pt-BR" sz="1800"/>
          </a:p>
          <a:p>
            <a:endParaRPr lang="pt-BR" sz="1800">
              <a:latin typeface="+mj-lt"/>
            </a:endParaRPr>
          </a:p>
        </p:txBody>
      </p:sp>
    </p:spTree>
    <p:extLst>
      <p:ext uri="{BB962C8B-B14F-4D97-AF65-F5344CB8AC3E}">
        <p14:creationId xmlns:p14="http://schemas.microsoft.com/office/powerpoint/2010/main" val="39247757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0F40B2BF-80F2-76A2-BDC6-0DDCA5AACD16}"/>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2CF359D8-6841-B6B4-837C-49FE408A168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ACD811CA-94E3-FF79-900B-A80D8A15BF97}"/>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0910659E-937F-2535-BF12-B013FF1242E6}"/>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47C8F91A-CB65-7C6A-4C96-750E48880634}"/>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95A052D7-E40C-5B9A-775B-3B601A1D255D}"/>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786D3319-0BC0-9ACA-9704-316AAE55785E}"/>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211CB961-8433-9FB6-6550-6378561FEC61}"/>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E8D9C875-B603-E908-9838-BDE5AD758B8B}"/>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9897C026-F9F8-200A-814A-2EDA82EB36CF}"/>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4785BA44-F58F-5AD1-A0C1-D3AEF3A8EBFF}"/>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D405FBD2-6C6B-61CB-0324-E69A75EE6185}"/>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6B583B28-7274-DD98-6894-BC085A41CE47}"/>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8DB972B2-5315-1F7D-BE79-2AFC39C4A9DA}"/>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DFBB9F4A-2517-EB70-F0AA-19D724C1F89C}"/>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D865C1C6-1429-44BF-B4E2-4E310F8078D2}"/>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263C2E88-5371-60E8-EC43-0DD8FAC3C68A}"/>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E8C6AB5B-D2D6-6F47-2F76-3035F305A8E3}"/>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D26E46B0-9DED-A742-D722-810EEB9E288F}"/>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9B5BBE45-B4D5-8C50-E935-5C1C52018B11}"/>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ABB28A41-2C6A-A2A8-3B69-185172DC3E17}"/>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DB42BF0C-96B0-18F8-644A-869B80850169}"/>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98F8EF74-2551-1F63-A414-2A401AD927CB}"/>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30B6EA11-C3CC-2B3C-73BB-1CCA2D35FE26}"/>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81D0A92A-1B6B-EC31-7BE7-1FEBBF26E38A}"/>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379E11DA-2E28-5D52-9EB2-7540968E33E9}"/>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D8B4B532-86D1-47D0-54D0-9652786FDF32}"/>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A8D7D8B6-4DC8-DA2F-3398-26116A6A7784}"/>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DD9EDF0B-3DA5-5069-D34D-A9A9D1B71DCE}"/>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7CCE761E-FC50-8A51-7035-E8F0F6FAFED4}"/>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9A3FB84D-1E77-0934-4278-B70292E1A274}"/>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A7D06E2B-0E9C-C97B-3E11-686D0592D55D}"/>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CAF66FE8-E670-2C25-A305-60693515AC94}"/>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35329AA4-CB22-326E-A2A7-B4FBE6080E68}"/>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6952C1A0-C9AA-FB2F-2B49-50D6DA2F0888}"/>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29D09D24-B685-AA87-4EF7-96C5342D3C8A}"/>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1</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D55973FA-4023-124F-FAA8-87ABE5D367AF}"/>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357EEFFA-6F26-42D8-5169-DBC8228DC2DB}"/>
              </a:ext>
            </a:extLst>
          </p:cNvPr>
          <p:cNvSpPr txBox="1">
            <a:spLocks/>
          </p:cNvSpPr>
          <p:nvPr/>
        </p:nvSpPr>
        <p:spPr>
          <a:xfrm>
            <a:off x="890658" y="1218693"/>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a:latin typeface="+mj-lt"/>
              </a:rPr>
              <a:t>Gerar</a:t>
            </a:r>
            <a:r>
              <a:rPr lang="pt-BR" sz="1800" b="1">
                <a:ea typeface="Cambria"/>
              </a:rPr>
              <a:t> slides a partir de um texto com </a:t>
            </a:r>
            <a:r>
              <a:rPr lang="pt-BR" sz="1800" b="1" err="1">
                <a:ea typeface="Cambria"/>
              </a:rPr>
              <a:t>Copilot</a:t>
            </a:r>
            <a:endParaRPr lang="pt-BR" sz="1800" b="1">
              <a:ea typeface="Cambria"/>
            </a:endParaRPr>
          </a:p>
          <a:p>
            <a:endParaRPr lang="pt-BR" sz="1800" b="1">
              <a:latin typeface="+mj-lt"/>
              <a:ea typeface="Cambria"/>
            </a:endParaRPr>
          </a:p>
          <a:p>
            <a:r>
              <a:rPr lang="pt-BR" sz="1800">
                <a:latin typeface="+mj-lt"/>
              </a:rPr>
              <a:t> Passos</a:t>
            </a:r>
            <a:r>
              <a:rPr lang="pt-BR" sz="1800">
                <a:ea typeface="Cambria"/>
              </a:rPr>
              <a:t>:</a:t>
            </a:r>
            <a:endParaRPr lang="pt-BR"/>
          </a:p>
          <a:p>
            <a:pPr marL="285750" indent="-285750">
              <a:buChar char="•"/>
            </a:pPr>
            <a:r>
              <a:rPr lang="pt-BR" sz="1800">
                <a:ea typeface="Cambria"/>
              </a:rPr>
              <a:t>Abra o PowerPoint e ative o </a:t>
            </a:r>
            <a:r>
              <a:rPr lang="pt-BR" sz="1800" err="1">
                <a:ea typeface="Cambria"/>
              </a:rPr>
              <a:t>Copilot</a:t>
            </a:r>
            <a:endParaRPr lang="pt-BR" err="1"/>
          </a:p>
          <a:p>
            <a:pPr marL="285750" indent="-285750">
              <a:buChar char="•"/>
            </a:pPr>
            <a:r>
              <a:rPr lang="pt-BR" sz="1800">
                <a:ea typeface="Cambria"/>
              </a:rPr>
              <a:t>Cole o texto base e use o prompt:</a:t>
            </a:r>
            <a:endParaRPr lang="pt-BR"/>
          </a:p>
          <a:p>
            <a:pPr marL="285750" indent="-285750">
              <a:buChar char="•"/>
            </a:pPr>
            <a:endParaRPr lang="pt-BR" sz="1800">
              <a:ea typeface="Cambria"/>
            </a:endParaRPr>
          </a:p>
          <a:p>
            <a:r>
              <a:rPr lang="pt-BR" sz="1800">
                <a:ea typeface="Cambria"/>
              </a:rPr>
              <a:t>Prompt sugerido:</a:t>
            </a:r>
          </a:p>
          <a:p>
            <a:r>
              <a:rPr lang="pt-BR" sz="1800">
                <a:ea typeface="Cambria"/>
              </a:rPr>
              <a:t> 👉 </a:t>
            </a:r>
            <a:r>
              <a:rPr lang="pt-BR" sz="1800" i="1">
                <a:ea typeface="Cambria"/>
              </a:rPr>
              <a:t>“Crie uma apresentação com base neste texto, dividindo os principais tópicos em slides com títulos e pontos resumidos.”</a:t>
            </a:r>
            <a:endParaRPr lang="pt-BR"/>
          </a:p>
          <a:p>
            <a:endParaRPr lang="pt-BR" sz="1800">
              <a:ea typeface="Cambria"/>
            </a:endParaRPr>
          </a:p>
          <a:p>
            <a:endParaRPr lang="pt-BR" sz="1800"/>
          </a:p>
          <a:p>
            <a:endParaRPr lang="pt-BR" sz="1800">
              <a:latin typeface="+mj-lt"/>
            </a:endParaRPr>
          </a:p>
        </p:txBody>
      </p:sp>
    </p:spTree>
    <p:extLst>
      <p:ext uri="{BB962C8B-B14F-4D97-AF65-F5344CB8AC3E}">
        <p14:creationId xmlns:p14="http://schemas.microsoft.com/office/powerpoint/2010/main" val="25720935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5D80DA1B-1C8A-66BF-4A6D-8764D3FE9060}"/>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5D758020-EBA3-8D70-0333-8AEFA8604C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37EC7A2A-31D0-447D-F269-A6531F5C7FDD}"/>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82AC04CB-0FD8-A7A7-F662-1418EF09016D}"/>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37E5512E-9023-3838-DBEB-226D526A06F5}"/>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5C6B09FC-F966-2655-7D19-B9871AE9746D}"/>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8148C065-6C23-037F-E0F9-5E016712D2C5}"/>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3D5BF9EB-3878-B1BD-A9BE-7EA4EBB533FE}"/>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E5276029-802F-D542-86D0-9D416B0A4828}"/>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E8113D8C-B9FD-9AF7-05A7-34F739DD0B92}"/>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F6516319-63DB-B1F0-D628-69359824C0F6}"/>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5C9FE997-228F-218A-0B78-2ED59C0EF4CF}"/>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C5FE2D3D-C475-D22A-890A-F93E2C2D315B}"/>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E8FE0949-F27C-8417-5910-80BE5BFC9716}"/>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64D4FAA1-6496-6687-692A-00E5026DFD9F}"/>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01CB5D13-D8A8-6162-94A5-856DA4AF04F5}"/>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71006E4D-7BC4-7065-7193-A8B113C66F24}"/>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3899076D-4858-2021-8A0F-59095BBD82CB}"/>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CAB96590-D5CC-B1FE-3D21-D015A86FAE7F}"/>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60C2A330-3331-0210-C84A-AFE9D54BB55B}"/>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F9B45266-EC13-3768-8E3E-3BF6E42B8E65}"/>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2ABC9312-D49F-237F-36AF-EA3A6D3BA25D}"/>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AA0A5A7D-AF46-1234-9775-483C7CCF0FC7}"/>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0E1EBC19-5119-DD96-9DFD-1C739A3FD8FE}"/>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FB0DC85B-B314-DAD4-032F-D2E4D0F140B2}"/>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E3CEA221-5B7A-78EC-5B22-957CDF7E9EDD}"/>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F05D8323-0E69-D30D-11D8-B5BA7B35DB03}"/>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6DF4A70B-25BD-076D-1D2B-407480F2617D}"/>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B6BDCE96-103B-A728-6B04-2335BB04FA0B}"/>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20BBB68D-D138-AF11-6BD1-C14BD08D2F6C}"/>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47661DA2-F5F9-6B8E-070F-7692FE22CE34}"/>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D9D633FC-BD9C-CB9C-5B1A-7978D0CFADF2}"/>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6AAA6C37-4043-FD69-9E36-D1A962CF441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4EFCC0C8-362D-9B16-9E86-68C193AEB9B3}"/>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9EF7DF59-79EA-90DA-30E6-A69F77D21779}"/>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AF16B007-8527-0865-636D-5E54B35B145A}"/>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2</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171F8E03-31C7-AD2D-08BC-6724727A79E9}"/>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4563C347-84EE-7DE1-5D17-A70DD3C9A320}"/>
              </a:ext>
            </a:extLst>
          </p:cNvPr>
          <p:cNvSpPr txBox="1">
            <a:spLocks/>
          </p:cNvSpPr>
          <p:nvPr/>
        </p:nvSpPr>
        <p:spPr>
          <a:xfrm>
            <a:off x="890658" y="1262655"/>
            <a:ext cx="7763465" cy="41354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pt-BR" sz="1800" b="1">
              <a:latin typeface="+mj-lt"/>
            </a:endParaRPr>
          </a:p>
          <a:p>
            <a:r>
              <a:rPr lang="pt-BR" sz="1800" b="1">
                <a:latin typeface="+mj-lt"/>
              </a:rPr>
              <a:t>Melhorar layout com Designer (Ideias </a:t>
            </a:r>
            <a:r>
              <a:rPr lang="pt-BR" sz="1800" b="1">
                <a:ea typeface="Cambria"/>
              </a:rPr>
              <a:t>de Design)</a:t>
            </a:r>
            <a:endParaRPr lang="pt-BR"/>
          </a:p>
          <a:p>
            <a:endParaRPr lang="pt-BR" sz="1800" b="1">
              <a:latin typeface="+mj-lt"/>
              <a:ea typeface="Cambria"/>
            </a:endParaRPr>
          </a:p>
          <a:p>
            <a:r>
              <a:rPr lang="pt-BR" sz="1800">
                <a:latin typeface="+mj-lt"/>
              </a:rPr>
              <a:t> Passos</a:t>
            </a:r>
            <a:r>
              <a:rPr lang="pt-BR" sz="1800">
                <a:ea typeface="Cambria"/>
              </a:rPr>
              <a:t>:</a:t>
            </a:r>
            <a:endParaRPr lang="pt-BR"/>
          </a:p>
          <a:p>
            <a:pPr marL="285750" indent="-285750">
              <a:buChar char="•"/>
            </a:pPr>
            <a:r>
              <a:rPr lang="pt-BR" sz="1800">
                <a:ea typeface="Cambria"/>
              </a:rPr>
              <a:t>Vá em </a:t>
            </a:r>
            <a:r>
              <a:rPr lang="pt-BR" sz="1800" b="1">
                <a:ea typeface="Cambria"/>
              </a:rPr>
              <a:t>Design &gt; Designer</a:t>
            </a:r>
            <a:endParaRPr lang="pt-BR"/>
          </a:p>
          <a:p>
            <a:pPr marL="285750" indent="-285750">
              <a:buChar char="•"/>
            </a:pPr>
            <a:r>
              <a:rPr lang="pt-BR" sz="1800">
                <a:ea typeface="Cambria"/>
              </a:rPr>
              <a:t>Escolha um estilo institucional e profissional</a:t>
            </a:r>
            <a:endParaRPr lang="pt-BR"/>
          </a:p>
          <a:p>
            <a:pPr marL="285750" indent="-285750">
              <a:buChar char="•"/>
            </a:pPr>
            <a:endParaRPr lang="pt-BR" sz="1800">
              <a:ea typeface="Cambria"/>
            </a:endParaRPr>
          </a:p>
          <a:p>
            <a:r>
              <a:rPr lang="pt-BR" sz="1800">
                <a:ea typeface="Cambria"/>
              </a:rPr>
              <a:t> Prompt sugerido:</a:t>
            </a:r>
            <a:endParaRPr lang="pt-BR"/>
          </a:p>
          <a:p>
            <a:r>
              <a:rPr lang="pt-BR" sz="1800">
                <a:ea typeface="Cambria"/>
              </a:rPr>
              <a:t> 👉 </a:t>
            </a:r>
            <a:r>
              <a:rPr lang="pt-BR" sz="1800" i="1">
                <a:ea typeface="Cambria"/>
              </a:rPr>
              <a:t>“Sugira novas ideias de design para os slides, mantendo um estilo institucional e profissional.”</a:t>
            </a:r>
            <a:endParaRPr lang="pt-BR"/>
          </a:p>
          <a:p>
            <a:endParaRPr lang="pt-BR" sz="1800" i="1">
              <a:ea typeface="Cambria"/>
            </a:endParaRPr>
          </a:p>
          <a:p>
            <a:r>
              <a:rPr lang="pt-BR" sz="1800">
                <a:ea typeface="Cambria"/>
              </a:rPr>
              <a:t>💬 Dica: Se os slides estiverem muito cheios:</a:t>
            </a:r>
            <a:endParaRPr lang="pt-BR"/>
          </a:p>
          <a:p>
            <a:r>
              <a:rPr lang="pt-BR" sz="1800">
                <a:ea typeface="Cambria"/>
              </a:rPr>
              <a:t> 👉 </a:t>
            </a:r>
            <a:r>
              <a:rPr lang="pt-BR" sz="1800" i="1">
                <a:ea typeface="Cambria"/>
              </a:rPr>
              <a:t>“Resuma os tópicos deste slide em frases curtas e diretas.”</a:t>
            </a:r>
            <a:endParaRPr lang="pt-BR"/>
          </a:p>
          <a:p>
            <a:endParaRPr lang="pt-BR" sz="1800" b="1">
              <a:ea typeface="Cambria"/>
            </a:endParaRPr>
          </a:p>
          <a:p>
            <a:endParaRPr lang="pt-BR" sz="1800">
              <a:ea typeface="Cambria"/>
            </a:endParaRPr>
          </a:p>
          <a:p>
            <a:endParaRPr lang="pt-BR" sz="1800"/>
          </a:p>
          <a:p>
            <a:endParaRPr lang="pt-BR" sz="1800">
              <a:latin typeface="+mj-lt"/>
            </a:endParaRPr>
          </a:p>
        </p:txBody>
      </p:sp>
    </p:spTree>
    <p:extLst>
      <p:ext uri="{BB962C8B-B14F-4D97-AF65-F5344CB8AC3E}">
        <p14:creationId xmlns:p14="http://schemas.microsoft.com/office/powerpoint/2010/main" val="6256715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055FA257-7F0B-3617-AAD9-EA2207CD124C}"/>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C6CF4E25-027A-ACD5-FDCD-E4FABE58D0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0DB8E123-5930-ABD7-C378-DEC25D986F38}"/>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80C00EAF-786D-40E0-FDA5-0B5CC9EF7652}"/>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28C49503-0D1B-2CA0-2B29-115AD43E3085}"/>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A9592B08-8C65-9EB4-BE52-5FD0EE4AD0FD}"/>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49D6ECD7-1C7A-D7F7-C18F-DC99B777284D}"/>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30A2C845-30AC-D039-8517-7A205310F48A}"/>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00CB8FA0-C224-15EA-678B-00746DA4EC63}"/>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5C60BA23-8F40-72DC-8B61-C48204014882}"/>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B266FEE6-6F06-3E91-44B7-B44A6EBA8FAA}"/>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4CF95584-1BFD-B6AE-7F31-0A983F9C7073}"/>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869E6DD1-13E6-8A91-E0E6-82234DF0586A}"/>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D44F9A0B-F05C-1D87-15A8-C764F33869C7}"/>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28DDC5C3-D673-A2E3-C9FE-2423593FCE28}"/>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0B290EBE-5A39-65A5-E625-D3558D959330}"/>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E646449D-EBC6-35DE-0FED-DDD4AA03CD1D}"/>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05A206ED-4ADE-64A1-2B11-39FDB25C311A}"/>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0CE827C5-2205-34D0-4F80-BEF529040525}"/>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8ED23191-8AB6-871F-8DB2-1CEF53B25A38}"/>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81BFFE36-DDC0-E4A7-A04A-80CC3F3B53A6}"/>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3A17F3E2-3785-51F2-FCB7-C58027B26B26}"/>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8CD93A8D-BB6D-AB46-E474-18B6D02032BD}"/>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54ADAA4A-B858-D444-31A7-E399EEE50E9C}"/>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928F75E9-6ABD-F904-E122-9A0D0BE27155}"/>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7F781670-8FC4-C773-4D5B-F1C35F40F9DC}"/>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AC800C7C-A36C-0B84-1055-0F61B4278CD1}"/>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C638B949-F5E1-B90E-D743-1EBBA9770719}"/>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C54D9F36-B1B3-462F-3EDB-91E9E0055C5B}"/>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66F7C1AF-DA2B-17A6-6158-508A28C698A8}"/>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AA575F60-2C07-1F11-BB83-D647318B79F3}"/>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3C9D0AE6-C121-2175-9E28-E5A23B5C2F8B}"/>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002AF4C1-CAE7-7484-72DA-41413E38ACE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5665C4C9-B44E-8D12-F907-66FA28373581}"/>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48681FB0-88A7-C9A9-E0C8-EAEEFDE4F6BE}"/>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B1DFF202-32C6-999A-222F-7AF065969465}"/>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3 </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94BDF7DF-208B-547D-D121-0AB0C1BAE8D4}"/>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29B2CCAC-85EA-5FCF-032A-FBE22A863D1B}"/>
              </a:ext>
            </a:extLst>
          </p:cNvPr>
          <p:cNvSpPr txBox="1">
            <a:spLocks/>
          </p:cNvSpPr>
          <p:nvPr/>
        </p:nvSpPr>
        <p:spPr>
          <a:xfrm>
            <a:off x="890658" y="1101921"/>
            <a:ext cx="7763465" cy="413547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a:ea typeface="Cambria"/>
              </a:rPr>
              <a:t>Gerar tópicos e personalizar</a:t>
            </a:r>
            <a:endParaRPr lang="pt-BR"/>
          </a:p>
          <a:p>
            <a:endParaRPr lang="pt-BR" sz="1800">
              <a:ea typeface="Cambria"/>
            </a:endParaRPr>
          </a:p>
          <a:p>
            <a:r>
              <a:rPr lang="pt-BR" sz="1800">
                <a:ea typeface="Cambria"/>
              </a:rPr>
              <a:t> Prompt para estrutura inicial:</a:t>
            </a:r>
            <a:endParaRPr lang="pt-BR"/>
          </a:p>
          <a:p>
            <a:r>
              <a:rPr lang="pt-BR" sz="1800">
                <a:ea typeface="Cambria"/>
              </a:rPr>
              <a:t> 👉 </a:t>
            </a:r>
            <a:r>
              <a:rPr lang="pt-BR" sz="1800" i="1">
                <a:ea typeface="Cambria"/>
              </a:rPr>
              <a:t>“Crie uma lista de tópicos para uma apresentação sobre pobreza urbana e políticas públicas.”</a:t>
            </a:r>
            <a:endParaRPr lang="pt-BR"/>
          </a:p>
          <a:p>
            <a:endParaRPr lang="pt-BR" sz="1800" i="1">
              <a:ea typeface="Cambria"/>
            </a:endParaRPr>
          </a:p>
          <a:p>
            <a:r>
              <a:rPr lang="pt-BR" sz="1800">
                <a:ea typeface="Cambria"/>
              </a:rPr>
              <a:t>Exemplo de tópicos:</a:t>
            </a:r>
            <a:endParaRPr lang="pt-BR"/>
          </a:p>
          <a:p>
            <a:pPr marL="285750" indent="-285750">
              <a:buChar char="•"/>
            </a:pPr>
            <a:r>
              <a:rPr lang="pt-BR" sz="1800">
                <a:ea typeface="Cambria"/>
              </a:rPr>
              <a:t>Conceito e indicadores de pobreza urbana</a:t>
            </a:r>
            <a:endParaRPr lang="pt-BR"/>
          </a:p>
          <a:p>
            <a:pPr marL="285750" indent="-285750">
              <a:buChar char="•"/>
            </a:pPr>
            <a:r>
              <a:rPr lang="pt-BR" sz="1800">
                <a:ea typeface="Cambria"/>
              </a:rPr>
              <a:t>Principais desafios nas grandes metrópoles</a:t>
            </a:r>
            <a:endParaRPr lang="pt-BR"/>
          </a:p>
          <a:p>
            <a:pPr marL="285750" indent="-285750">
              <a:buChar char="•"/>
            </a:pPr>
            <a:r>
              <a:rPr lang="pt-BR" sz="1800">
                <a:ea typeface="Cambria"/>
              </a:rPr>
              <a:t>Ações públicas e programas em andamento</a:t>
            </a:r>
            <a:endParaRPr lang="pt-BR"/>
          </a:p>
          <a:p>
            <a:pPr marL="285750" indent="-285750">
              <a:buChar char="•"/>
            </a:pPr>
            <a:r>
              <a:rPr lang="pt-BR" sz="1800">
                <a:ea typeface="Cambria"/>
              </a:rPr>
              <a:t>Resultados e impactos esperados</a:t>
            </a:r>
            <a:endParaRPr lang="pt-BR"/>
          </a:p>
          <a:p>
            <a:pPr marL="285750" indent="-285750">
              <a:buChar char="•"/>
            </a:pPr>
            <a:r>
              <a:rPr lang="pt-BR" sz="1800">
                <a:ea typeface="Cambria"/>
              </a:rPr>
              <a:t>Recomendações e próximos passos</a:t>
            </a:r>
            <a:endParaRPr lang="pt-BR"/>
          </a:p>
          <a:p>
            <a:endParaRPr lang="pt-BR" sz="1800"/>
          </a:p>
          <a:p>
            <a:endParaRPr lang="pt-BR" sz="1800">
              <a:latin typeface="+mj-lt"/>
            </a:endParaRPr>
          </a:p>
        </p:txBody>
      </p:sp>
    </p:spTree>
    <p:extLst>
      <p:ext uri="{BB962C8B-B14F-4D97-AF65-F5344CB8AC3E}">
        <p14:creationId xmlns:p14="http://schemas.microsoft.com/office/powerpoint/2010/main" val="33716635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C5AF745E-10C7-70E7-06C2-0BBBAC2CBC79}"/>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679C07B9-E930-2D3B-84A6-C60073F7C99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E4037237-A0C5-220B-2818-D3B4619D77FA}"/>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226C1DD0-9CB5-6621-FAC5-2D5261929EBE}"/>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F375B70F-6E81-44D4-EFDF-E826568046FE}"/>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ED020FA9-9FEA-0473-6621-54B7DABCE205}"/>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24F411D1-0FD2-A3FB-E2D7-5F4D642C6F7A}"/>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E417E672-6047-EFBF-C574-1A0DE0AD89F7}"/>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58F78711-ED7E-E4F3-8CFC-8D30DB5FF339}"/>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0DB6AB1E-88EC-AC95-F58C-041CE8AE4CB3}"/>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AC97D48D-3199-37CB-9A61-B5DB0E041821}"/>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5DA4A2DA-ECFC-983E-AFEE-A2103DA4A2AC}"/>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4DBE24B5-0E69-0BE7-B452-2E77D24F101D}"/>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A4B49366-44E7-D85F-D08C-4FA5E5B0710C}"/>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76A41114-1CF6-2878-0A10-6DBE2619B732}"/>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150A0C5F-26DE-507F-0CF7-0E2D9AF3C8BE}"/>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33578A2F-E4AE-4E7A-E266-8C8A1319DF4C}"/>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54CDA941-0F4C-BCCE-6D43-05FBCF5C9762}"/>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8111374A-9291-4C96-E1EF-5F262FF79EB8}"/>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154A3477-419D-0A72-1534-EC39D412BD80}"/>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94DAB8ED-EC08-8042-18F7-CE0C5ABB2DBE}"/>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729E66A5-5BEE-75FF-F9FB-E31ED75DC27F}"/>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83919314-A8C9-81DD-8862-498808CD19A8}"/>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92B866A2-1E04-2280-68CC-96604F545131}"/>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A4C8B47A-05FE-63B5-0340-A46563EBE0E4}"/>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EC92A24B-8199-B186-1ABB-467A3FD650EF}"/>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A8446403-0DFA-1976-0E2C-C52EC130CA8A}"/>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8544FAEC-A377-CAF1-C6B5-53B03F8C2A3A}"/>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F5D4178E-30A1-1E94-F56C-A1CF23C06FAB}"/>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58E6946F-E666-5E96-9FDE-C39E1A8AC62E}"/>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0DC097F0-1E68-B63E-7ED0-650059FCC61B}"/>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9AA5EB8C-7A79-3F87-4426-455A758F0135}"/>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408755AC-0E48-B817-22FB-62BA72A5E1A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9DBA3F16-EF64-2F74-346F-43093D810D2C}"/>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B775EC21-9854-3533-84A3-3DA36213F770}"/>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719ED3AF-0996-8BC8-6816-A639919AE07E}"/>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4</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C33DE772-85AD-EAF9-385B-725A4396AE86}"/>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176A1F39-09AC-2FBC-5851-C073B97AD6C7}"/>
              </a:ext>
            </a:extLst>
          </p:cNvPr>
          <p:cNvSpPr txBox="1">
            <a:spLocks/>
          </p:cNvSpPr>
          <p:nvPr/>
        </p:nvSpPr>
        <p:spPr>
          <a:xfrm>
            <a:off x="890658" y="1161506"/>
            <a:ext cx="7763465" cy="354524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a:ea typeface="Cambria"/>
              </a:rPr>
              <a:t>Refinar e personalizar</a:t>
            </a:r>
            <a:endParaRPr lang="pt-BR"/>
          </a:p>
          <a:p>
            <a:endParaRPr lang="pt-BR" sz="1800" b="1">
              <a:ea typeface="Cambria"/>
            </a:endParaRPr>
          </a:p>
          <a:p>
            <a:r>
              <a:rPr lang="pt-BR" sz="1800" i="1">
                <a:ea typeface="Cambria"/>
              </a:rPr>
              <a:t>Depois que os slides forem criados, experimente: </a:t>
            </a:r>
          </a:p>
          <a:p>
            <a:endParaRPr lang="pt-BR" sz="1800" i="1">
              <a:ea typeface="Cambria"/>
            </a:endParaRPr>
          </a:p>
          <a:p>
            <a:r>
              <a:rPr lang="pt-BR" sz="1800">
                <a:ea typeface="Cambria"/>
              </a:rPr>
              <a:t>Prompts:</a:t>
            </a:r>
            <a:endParaRPr lang="pt-BR"/>
          </a:p>
          <a:p>
            <a:r>
              <a:rPr lang="pt-BR" sz="1800">
                <a:ea typeface="Cambria"/>
              </a:rPr>
              <a:t> 👉 </a:t>
            </a:r>
            <a:r>
              <a:rPr lang="pt-BR" sz="1800" i="1">
                <a:ea typeface="Cambria"/>
              </a:rPr>
              <a:t>“Melhore a clareza visual desta apresentação e adicione ícones ilustrativos.”</a:t>
            </a:r>
            <a:endParaRPr lang="pt-BR"/>
          </a:p>
          <a:p>
            <a:r>
              <a:rPr lang="pt-BR" sz="1800">
                <a:ea typeface="Cambria"/>
              </a:rPr>
              <a:t> 👉 </a:t>
            </a:r>
            <a:r>
              <a:rPr lang="pt-BR" sz="1800" i="1">
                <a:ea typeface="Cambria"/>
              </a:rPr>
              <a:t>“Resuma cada slide em uma frase para a seção de conclusão.”</a:t>
            </a:r>
            <a:endParaRPr lang="pt-BR"/>
          </a:p>
          <a:p>
            <a:endParaRPr lang="pt-BR" sz="1800" b="1">
              <a:ea typeface="Cambria"/>
            </a:endParaRPr>
          </a:p>
          <a:p>
            <a:endParaRPr lang="pt-BR" sz="1800">
              <a:ea typeface="Cambria"/>
            </a:endParaRPr>
          </a:p>
          <a:p>
            <a:endParaRPr lang="pt-BR" sz="1800"/>
          </a:p>
          <a:p>
            <a:endParaRPr lang="pt-BR" sz="1800">
              <a:latin typeface="+mj-lt"/>
            </a:endParaRPr>
          </a:p>
        </p:txBody>
      </p:sp>
    </p:spTree>
    <p:extLst>
      <p:ext uri="{BB962C8B-B14F-4D97-AF65-F5344CB8AC3E}">
        <p14:creationId xmlns:p14="http://schemas.microsoft.com/office/powerpoint/2010/main" val="3090660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1E6478A7-AAC0-7B32-C989-AA96724268FA}"/>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30145484-838C-B24E-4FBE-D2D07FA058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95AFA483-CE13-00EB-69AA-01440763061F}"/>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DEA53E23-FF55-C00B-1F49-7A4CFED667DD}"/>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1A4E40A2-53AA-A68F-0394-2E32770B6BF5}"/>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E7DB09DD-D6D0-5C6B-4C7C-95E1439784BB}"/>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A985D5F5-815B-98A9-59B4-67C86CE1879B}"/>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F34A7F34-9DF6-2F93-81E4-C9AC0F6C7A83}"/>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146167C6-82EB-841E-C76F-39B20BEE9809}"/>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AC1487BF-9A9E-34AB-314C-B55A0CDD9FEB}"/>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59A0E9C7-6123-50B2-F2B9-DF4885A9928D}"/>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E94B1559-BD4C-278A-8D86-E6B644DCF1CC}"/>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CE5B8B21-865C-A4DE-B46F-24BC6D6FEE19}"/>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45E24D30-9F32-DCDA-D9D4-65E7E35DDEDC}"/>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40D91572-7D44-3059-AF87-03FED06DEE33}"/>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39516231-6573-1611-A4FA-786624CF9632}"/>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952C13BA-28D9-B994-D689-CBBE2A45C998}"/>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07F61D0A-84AD-23CD-D0F5-201815120BDF}"/>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B1BED170-E9C7-0BA8-D643-F617D18AF741}"/>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69FA7FC5-E4F9-D30F-174A-E2C0DC00A69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DE5D1442-36AC-7D49-0BC9-E8ED5BE4D953}"/>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7D320953-DC5C-F0A5-B680-A7254F3453F6}"/>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FF55F47D-E208-2BEC-7298-92282015B35B}"/>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019B4CA7-59CB-9542-B2C8-7922BFAF7D18}"/>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49ED6A26-8436-53E9-2C00-7D07F920061C}"/>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EF5DE426-6A70-B927-234A-84A0D1E02FDC}"/>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914D410B-797D-87DA-AB59-069CD530859F}"/>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962EFDBC-8F71-1D3E-E693-DBB161BCD868}"/>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0FF69D9D-FBB1-9595-820F-F355A4542DE5}"/>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0A8570C2-499F-6D28-E134-A3FA316859FA}"/>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ED03E5F8-8DAB-3CBB-CA40-18EA2F31EEFC}"/>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62FD7246-A5D3-4FF2-92CE-C5F31E7F01F1}"/>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7D653B61-462B-0271-EB23-AABA0DAA3328}"/>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5CBDD602-23F4-B2CC-5758-E41F7D9AD1AB}"/>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4499485B-B217-6F63-6B7A-E873CC178CA1}"/>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8F9540B3-3263-C237-E3D6-428EEABA7C57}"/>
              </a:ext>
            </a:extLst>
          </p:cNvPr>
          <p:cNvSpPr txBox="1">
            <a:spLocks/>
          </p:cNvSpPr>
          <p:nvPr/>
        </p:nvSpPr>
        <p:spPr>
          <a:xfrm>
            <a:off x="675324" y="442995"/>
            <a:ext cx="4950190" cy="78276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1 - IA no Outlook</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0F3840BB-7EE9-029E-29A3-CD5D4547ECA9}"/>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0203A550-99D9-8087-DFE8-D0160DCB6A9C}"/>
              </a:ext>
            </a:extLst>
          </p:cNvPr>
          <p:cNvSpPr txBox="1">
            <a:spLocks/>
          </p:cNvSpPr>
          <p:nvPr/>
        </p:nvSpPr>
        <p:spPr>
          <a:xfrm>
            <a:off x="890659" y="1218693"/>
            <a:ext cx="7763465" cy="3493636"/>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dirty="0">
                <a:latin typeface="+mj-lt"/>
              </a:rPr>
              <a:t>Este documento foi preparado para os exercícios de revisão com o </a:t>
            </a:r>
            <a:r>
              <a:rPr lang="pt-BR" sz="1800" dirty="0" err="1">
                <a:latin typeface="+mj-lt"/>
              </a:rPr>
              <a:t>Copilot</a:t>
            </a:r>
            <a:r>
              <a:rPr lang="pt-BR" sz="1800" dirty="0">
                <a:latin typeface="+mj-lt"/>
              </a:rPr>
              <a:t> no </a:t>
            </a:r>
            <a:r>
              <a:rPr lang="pt-BR" sz="1800" b="1" dirty="0">
                <a:latin typeface="+mj-lt"/>
              </a:rPr>
              <a:t>Microsoft Outlook</a:t>
            </a:r>
            <a:r>
              <a:rPr lang="pt-BR" sz="1800" dirty="0">
                <a:latin typeface="+mj-lt"/>
              </a:rPr>
              <a:t>, dentro do curso </a:t>
            </a:r>
            <a:r>
              <a:rPr lang="pt-BR" sz="1800" i="1" dirty="0">
                <a:latin typeface="+mj-lt"/>
              </a:rPr>
              <a:t>Introdução à Inteligência Artificial</a:t>
            </a:r>
            <a:r>
              <a:rPr lang="pt-BR" sz="1800" dirty="0">
                <a:latin typeface="+mj-lt"/>
              </a:rPr>
              <a:t>.</a:t>
            </a:r>
            <a:endParaRPr lang="pt-BR" dirty="0"/>
          </a:p>
          <a:p>
            <a:endParaRPr lang="pt-BR" sz="1800" dirty="0">
              <a:latin typeface="+mj-lt"/>
            </a:endParaRPr>
          </a:p>
          <a:p>
            <a:r>
              <a:rPr lang="pt-BR" sz="1800" dirty="0">
                <a:latin typeface="+mj-lt"/>
              </a:rPr>
              <a:t> </a:t>
            </a:r>
            <a:r>
              <a:rPr lang="pt-BR" sz="1800" b="1" dirty="0">
                <a:latin typeface="+mj-lt"/>
              </a:rPr>
              <a:t>Objetivo</a:t>
            </a:r>
            <a:r>
              <a:rPr lang="pt-BR" sz="1800" dirty="0">
                <a:latin typeface="+mj-lt"/>
              </a:rPr>
              <a:t>: Mostrar como a IA ajuda a:</a:t>
            </a:r>
            <a:endParaRPr lang="pt-BR" dirty="0"/>
          </a:p>
          <a:p>
            <a:pPr marL="285743" indent="-285743">
              <a:buChar char="•"/>
            </a:pPr>
            <a:r>
              <a:rPr lang="pt-BR" sz="1800" dirty="0">
                <a:latin typeface="+mj-lt"/>
              </a:rPr>
              <a:t>Resumir um </a:t>
            </a:r>
            <a:r>
              <a:rPr lang="pt-BR" sz="1800" dirty="0" err="1">
                <a:latin typeface="+mj-lt"/>
              </a:rPr>
              <a:t>email</a:t>
            </a:r>
            <a:r>
              <a:rPr lang="pt-BR" sz="1800" dirty="0">
                <a:latin typeface="+mj-lt"/>
              </a:rPr>
              <a:t>;</a:t>
            </a:r>
          </a:p>
          <a:p>
            <a:pPr marL="285743" indent="-285743">
              <a:buChar char="•"/>
            </a:pPr>
            <a:r>
              <a:rPr lang="pt-BR" sz="1800" dirty="0">
                <a:latin typeface="+mj-lt"/>
              </a:rPr>
              <a:t>Criar um rascunho de resposta/encaminhamento;</a:t>
            </a:r>
          </a:p>
          <a:p>
            <a:pPr marL="285743" indent="-285743">
              <a:buChar char="•"/>
            </a:pPr>
            <a:r>
              <a:rPr lang="en-US" sz="1800" dirty="0" err="1">
                <a:latin typeface="+mj-lt"/>
              </a:rPr>
              <a:t>Alterar</a:t>
            </a:r>
            <a:r>
              <a:rPr lang="en-US" sz="1800" dirty="0">
                <a:latin typeface="+mj-lt"/>
              </a:rPr>
              <a:t> o tom da </a:t>
            </a:r>
            <a:r>
              <a:rPr lang="en-US" sz="1800" dirty="0" err="1">
                <a:latin typeface="+mj-lt"/>
              </a:rPr>
              <a:t>resposta</a:t>
            </a:r>
            <a:r>
              <a:rPr lang="en-US" sz="1800" dirty="0">
                <a:latin typeface="+mj-lt"/>
              </a:rPr>
              <a:t>/</a:t>
            </a:r>
            <a:r>
              <a:rPr lang="en-US" sz="1800" dirty="0" err="1">
                <a:latin typeface="+mj-lt"/>
              </a:rPr>
              <a:t>encaminhamento</a:t>
            </a:r>
            <a:r>
              <a:rPr lang="en-US" sz="1800" dirty="0">
                <a:latin typeface="+mj-lt"/>
              </a:rPr>
              <a:t>;</a:t>
            </a:r>
          </a:p>
          <a:p>
            <a:pPr marL="285743" indent="-285743">
              <a:buChar char="•"/>
            </a:pPr>
            <a:r>
              <a:rPr lang="pt-BR" sz="1800" dirty="0">
                <a:latin typeface="+mj-lt"/>
              </a:rPr>
              <a:t>Obter funcionalidade do Outlook a partir do chat;</a:t>
            </a:r>
          </a:p>
          <a:p>
            <a:pPr marL="285743" indent="-285743">
              <a:buChar char="•"/>
            </a:pPr>
            <a:r>
              <a:rPr lang="pt-BR" sz="1800" dirty="0">
                <a:latin typeface="+mj-lt"/>
              </a:rPr>
              <a:t>Gerar agenda para evento.</a:t>
            </a:r>
          </a:p>
          <a:p>
            <a:endParaRPr lang="pt-BR" sz="1800" dirty="0">
              <a:latin typeface="+mj-lt"/>
            </a:endParaRPr>
          </a:p>
          <a:p>
            <a:r>
              <a:rPr lang="pt-BR" sz="1800" dirty="0">
                <a:latin typeface="+mj-lt"/>
              </a:rPr>
              <a:t> </a:t>
            </a:r>
          </a:p>
        </p:txBody>
      </p:sp>
    </p:spTree>
    <p:extLst>
      <p:ext uri="{BB962C8B-B14F-4D97-AF65-F5344CB8AC3E}">
        <p14:creationId xmlns:p14="http://schemas.microsoft.com/office/powerpoint/2010/main" val="3633162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1">
          <a:extLst>
            <a:ext uri="{FF2B5EF4-FFF2-40B4-BE49-F238E27FC236}">
              <a16:creationId xmlns:a16="http://schemas.microsoft.com/office/drawing/2014/main" id="{15EDB999-E333-B2E9-B829-23D978E47089}"/>
            </a:ext>
          </a:extLst>
        </p:cNvPr>
        <p:cNvGrpSpPr/>
        <p:nvPr/>
      </p:nvGrpSpPr>
      <p:grpSpPr>
        <a:xfrm>
          <a:off x="0" y="0"/>
          <a:ext cx="0" cy="0"/>
          <a:chOff x="0" y="0"/>
          <a:chExt cx="0" cy="0"/>
        </a:xfrm>
      </p:grpSpPr>
      <p:pic>
        <p:nvPicPr>
          <p:cNvPr id="18" name="Gráfico 17">
            <a:extLst>
              <a:ext uri="{FF2B5EF4-FFF2-40B4-BE49-F238E27FC236}">
                <a16:creationId xmlns:a16="http://schemas.microsoft.com/office/drawing/2014/main" id="{57269E42-D64B-F1F4-9C96-E0855CACFD1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932" name="Google Shape;932;p37">
            <a:extLst>
              <a:ext uri="{FF2B5EF4-FFF2-40B4-BE49-F238E27FC236}">
                <a16:creationId xmlns:a16="http://schemas.microsoft.com/office/drawing/2014/main" id="{916B58C9-74A4-AE28-0AEC-B5F66DA95667}"/>
              </a:ext>
            </a:extLst>
          </p:cNvPr>
          <p:cNvSpPr txBox="1">
            <a:spLocks noGrp="1"/>
          </p:cNvSpPr>
          <p:nvPr>
            <p:ph type="ctrTitle" idx="4294967295"/>
          </p:nvPr>
        </p:nvSpPr>
        <p:spPr>
          <a:xfrm>
            <a:off x="792613" y="3383612"/>
            <a:ext cx="3147196" cy="564048"/>
          </a:xfrm>
          <a:prstGeom prst="rect">
            <a:avLst/>
          </a:prstGeom>
        </p:spPr>
        <p:txBody>
          <a:bodyPr spcFirstLastPara="1" wrap="square" lIns="91425" tIns="91425" rIns="91425" bIns="91425" anchor="b" anchorCtr="0">
            <a:noAutofit/>
          </a:bodyPr>
          <a:lstStyle/>
          <a:p>
            <a:r>
              <a:rPr lang="pt-BR" sz="2400" b="1">
                <a:solidFill>
                  <a:srgbClr val="186E66"/>
                </a:solidFill>
                <a:latin typeface="+mj-lt"/>
              </a:rPr>
              <a:t>Frederico Tomaz</a:t>
            </a:r>
            <a:br>
              <a:rPr lang="pt-BR" sz="1350" b="0">
                <a:solidFill>
                  <a:srgbClr val="186E66"/>
                </a:solidFill>
                <a:latin typeface="+mj-lt"/>
              </a:rPr>
            </a:br>
            <a:r>
              <a:rPr lang="pt-BR" sz="1350">
                <a:solidFill>
                  <a:srgbClr val="186E66"/>
                </a:solidFill>
                <a:latin typeface="+mj-lt"/>
              </a:rPr>
              <a:t>Analista de Sistemas (COTEC/CGDTI)</a:t>
            </a:r>
            <a:endParaRPr lang="pt-BR" sz="1350" b="0">
              <a:solidFill>
                <a:srgbClr val="186E66"/>
              </a:solidFill>
              <a:latin typeface="+mj-lt"/>
            </a:endParaRPr>
          </a:p>
        </p:txBody>
      </p:sp>
      <p:sp>
        <p:nvSpPr>
          <p:cNvPr id="936" name="Google Shape;936;p37">
            <a:extLst>
              <a:ext uri="{FF2B5EF4-FFF2-40B4-BE49-F238E27FC236}">
                <a16:creationId xmlns:a16="http://schemas.microsoft.com/office/drawing/2014/main" id="{03B4CA7B-F5B8-8276-1A06-E90CA7767E6B}"/>
              </a:ext>
            </a:extLst>
          </p:cNvPr>
          <p:cNvSpPr/>
          <p:nvPr/>
        </p:nvSpPr>
        <p:spPr>
          <a:xfrm flipH="1">
            <a:off x="6158563" y="4160758"/>
            <a:ext cx="2985287" cy="982558"/>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937" name="Google Shape;937;p37">
            <a:extLst>
              <a:ext uri="{FF2B5EF4-FFF2-40B4-BE49-F238E27FC236}">
                <a16:creationId xmlns:a16="http://schemas.microsoft.com/office/drawing/2014/main" id="{861E7A57-9EBC-4A8B-B55D-D24FF2F50587}"/>
              </a:ext>
            </a:extLst>
          </p:cNvPr>
          <p:cNvSpPr/>
          <p:nvPr/>
        </p:nvSpPr>
        <p:spPr>
          <a:xfrm flipH="1">
            <a:off x="5524419" y="4606918"/>
            <a:ext cx="3619432" cy="536462"/>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938" name="Google Shape;938;p37">
            <a:extLst>
              <a:ext uri="{FF2B5EF4-FFF2-40B4-BE49-F238E27FC236}">
                <a16:creationId xmlns:a16="http://schemas.microsoft.com/office/drawing/2014/main" id="{F7E4D997-82AD-2374-DEE1-49B85E5DB6B9}"/>
              </a:ext>
            </a:extLst>
          </p:cNvPr>
          <p:cNvGrpSpPr/>
          <p:nvPr/>
        </p:nvGrpSpPr>
        <p:grpSpPr>
          <a:xfrm>
            <a:off x="7631225" y="3888188"/>
            <a:ext cx="986125" cy="448486"/>
            <a:chOff x="7631225" y="2241175"/>
            <a:chExt cx="986125" cy="2095500"/>
          </a:xfrm>
          <a:gradFill>
            <a:gsLst>
              <a:gs pos="53000">
                <a:srgbClr val="23A295"/>
              </a:gs>
              <a:gs pos="0">
                <a:srgbClr val="57F6A2"/>
              </a:gs>
              <a:gs pos="100000">
                <a:srgbClr val="1B2048"/>
              </a:gs>
            </a:gsLst>
            <a:lin ang="5400000" scaled="1"/>
          </a:gradFill>
        </p:grpSpPr>
        <p:cxnSp>
          <p:nvCxnSpPr>
            <p:cNvPr id="939" name="Google Shape;939;p37">
              <a:extLst>
                <a:ext uri="{FF2B5EF4-FFF2-40B4-BE49-F238E27FC236}">
                  <a16:creationId xmlns:a16="http://schemas.microsoft.com/office/drawing/2014/main" id="{60659A24-10BE-E50D-331D-F58842DD6261}"/>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0" name="Google Shape;940;p37">
              <a:extLst>
                <a:ext uri="{FF2B5EF4-FFF2-40B4-BE49-F238E27FC236}">
                  <a16:creationId xmlns:a16="http://schemas.microsoft.com/office/drawing/2014/main" id="{8DCAD10C-8B8D-C8A2-23FE-BF86EE4B5307}"/>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1" name="Google Shape;941;p37">
              <a:extLst>
                <a:ext uri="{FF2B5EF4-FFF2-40B4-BE49-F238E27FC236}">
                  <a16:creationId xmlns:a16="http://schemas.microsoft.com/office/drawing/2014/main" id="{EEB362EC-6FBD-AECE-1A3E-3DE1D37AD5F4}"/>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2" name="Google Shape;942;p37">
              <a:extLst>
                <a:ext uri="{FF2B5EF4-FFF2-40B4-BE49-F238E27FC236}">
                  <a16:creationId xmlns:a16="http://schemas.microsoft.com/office/drawing/2014/main" id="{BC677269-77E9-D0BA-8C02-E259F4AE5797}"/>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3" name="Google Shape;943;p37">
              <a:extLst>
                <a:ext uri="{FF2B5EF4-FFF2-40B4-BE49-F238E27FC236}">
                  <a16:creationId xmlns:a16="http://schemas.microsoft.com/office/drawing/2014/main" id="{F8684567-13B3-19A9-BC47-921D76EF134E}"/>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4" name="Google Shape;944;p37">
              <a:extLst>
                <a:ext uri="{FF2B5EF4-FFF2-40B4-BE49-F238E27FC236}">
                  <a16:creationId xmlns:a16="http://schemas.microsoft.com/office/drawing/2014/main" id="{71BCDB0A-4B0E-7975-E6E7-F607F041A515}"/>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5" name="Google Shape;945;p37">
              <a:extLst>
                <a:ext uri="{FF2B5EF4-FFF2-40B4-BE49-F238E27FC236}">
                  <a16:creationId xmlns:a16="http://schemas.microsoft.com/office/drawing/2014/main" id="{EC814A0D-E8A3-E76A-7D26-4EAF27C67920}"/>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6" name="Google Shape;946;p37">
              <a:extLst>
                <a:ext uri="{FF2B5EF4-FFF2-40B4-BE49-F238E27FC236}">
                  <a16:creationId xmlns:a16="http://schemas.microsoft.com/office/drawing/2014/main" id="{3DFAA75F-A6E3-14F1-AA85-E0C2FA0E2043}"/>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7" name="Google Shape;947;p37">
              <a:extLst>
                <a:ext uri="{FF2B5EF4-FFF2-40B4-BE49-F238E27FC236}">
                  <a16:creationId xmlns:a16="http://schemas.microsoft.com/office/drawing/2014/main" id="{2C772BF8-09F5-BE4F-40F8-EEA6A939061D}"/>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8" name="Google Shape;948;p37">
              <a:extLst>
                <a:ext uri="{FF2B5EF4-FFF2-40B4-BE49-F238E27FC236}">
                  <a16:creationId xmlns:a16="http://schemas.microsoft.com/office/drawing/2014/main" id="{38E3608B-99B8-A2BA-2A5B-AA44E63DA937}"/>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49" name="Google Shape;949;p37">
              <a:extLst>
                <a:ext uri="{FF2B5EF4-FFF2-40B4-BE49-F238E27FC236}">
                  <a16:creationId xmlns:a16="http://schemas.microsoft.com/office/drawing/2014/main" id="{02923C80-17CF-1230-F9C5-6011CE2DEC2A}"/>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50" name="Google Shape;950;p37">
              <a:extLst>
                <a:ext uri="{FF2B5EF4-FFF2-40B4-BE49-F238E27FC236}">
                  <a16:creationId xmlns:a16="http://schemas.microsoft.com/office/drawing/2014/main" id="{04DA7893-B61A-0F66-D928-B365E7B00DF5}"/>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51" name="Google Shape;951;p37">
              <a:extLst>
                <a:ext uri="{FF2B5EF4-FFF2-40B4-BE49-F238E27FC236}">
                  <a16:creationId xmlns:a16="http://schemas.microsoft.com/office/drawing/2014/main" id="{71BBF194-4416-DC43-23B0-D1CC2F569042}"/>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52" name="Google Shape;952;p37">
              <a:extLst>
                <a:ext uri="{FF2B5EF4-FFF2-40B4-BE49-F238E27FC236}">
                  <a16:creationId xmlns:a16="http://schemas.microsoft.com/office/drawing/2014/main" id="{FD59864F-5644-F0DB-CAFD-84B0B5197639}"/>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954" name="Google Shape;954;p37">
            <a:extLst>
              <a:ext uri="{FF2B5EF4-FFF2-40B4-BE49-F238E27FC236}">
                <a16:creationId xmlns:a16="http://schemas.microsoft.com/office/drawing/2014/main" id="{9EAEE25E-2C49-54B8-FC60-1A2478E2D4B8}"/>
              </a:ext>
            </a:extLst>
          </p:cNvPr>
          <p:cNvSpPr/>
          <p:nvPr/>
        </p:nvSpPr>
        <p:spPr>
          <a:xfrm>
            <a:off x="0" y="4513006"/>
            <a:ext cx="1255200" cy="630310"/>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955" name="Google Shape;955;p37">
            <a:extLst>
              <a:ext uri="{FF2B5EF4-FFF2-40B4-BE49-F238E27FC236}">
                <a16:creationId xmlns:a16="http://schemas.microsoft.com/office/drawing/2014/main" id="{F45D65E8-4D9C-7C73-392A-FB6A36631842}"/>
              </a:ext>
            </a:extLst>
          </p:cNvPr>
          <p:cNvSpPr/>
          <p:nvPr/>
        </p:nvSpPr>
        <p:spPr>
          <a:xfrm>
            <a:off x="0" y="4829725"/>
            <a:ext cx="2263500" cy="313800"/>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19" name="Google Shape;936;p37">
            <a:extLst>
              <a:ext uri="{FF2B5EF4-FFF2-40B4-BE49-F238E27FC236}">
                <a16:creationId xmlns:a16="http://schemas.microsoft.com/office/drawing/2014/main" id="{911BEA6C-B59F-966C-94D1-7B0688DE2E64}"/>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0" name="Google Shape;937;p37">
            <a:extLst>
              <a:ext uri="{FF2B5EF4-FFF2-40B4-BE49-F238E27FC236}">
                <a16:creationId xmlns:a16="http://schemas.microsoft.com/office/drawing/2014/main" id="{61AD0B6C-2C86-3EDE-29E0-385F2381CC7A}"/>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pic>
        <p:nvPicPr>
          <p:cNvPr id="23" name="Gráfico 22">
            <a:extLst>
              <a:ext uri="{FF2B5EF4-FFF2-40B4-BE49-F238E27FC236}">
                <a16:creationId xmlns:a16="http://schemas.microsoft.com/office/drawing/2014/main" id="{96C860B4-C1DE-EE6D-D9E1-F46214903FD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15683" y="3288925"/>
            <a:ext cx="5693063" cy="3355257"/>
          </a:xfrm>
          <a:prstGeom prst="rect">
            <a:avLst/>
          </a:prstGeom>
        </p:spPr>
      </p:pic>
      <p:grpSp>
        <p:nvGrpSpPr>
          <p:cNvPr id="25" name="Google Shape;938;p37">
            <a:extLst>
              <a:ext uri="{FF2B5EF4-FFF2-40B4-BE49-F238E27FC236}">
                <a16:creationId xmlns:a16="http://schemas.microsoft.com/office/drawing/2014/main" id="{7AB9375B-A1BC-403D-F114-355CB77D8E59}"/>
              </a:ext>
            </a:extLst>
          </p:cNvPr>
          <p:cNvGrpSpPr/>
          <p:nvPr/>
        </p:nvGrpSpPr>
        <p:grpSpPr>
          <a:xfrm rot="16200000">
            <a:off x="449290" y="92858"/>
            <a:ext cx="368002" cy="318643"/>
            <a:chOff x="8238071" y="2241175"/>
            <a:chExt cx="379279" cy="2095500"/>
          </a:xfrm>
          <a:gradFill>
            <a:gsLst>
              <a:gs pos="53000">
                <a:srgbClr val="23A295"/>
              </a:gs>
              <a:gs pos="0">
                <a:srgbClr val="57F6A2"/>
              </a:gs>
              <a:gs pos="100000">
                <a:srgbClr val="1B2048"/>
              </a:gs>
            </a:gsLst>
            <a:lin ang="5400000" scaled="1"/>
          </a:gradFill>
        </p:grpSpPr>
        <p:cxnSp>
          <p:nvCxnSpPr>
            <p:cNvPr id="32" name="Google Shape;945;p37">
              <a:extLst>
                <a:ext uri="{FF2B5EF4-FFF2-40B4-BE49-F238E27FC236}">
                  <a16:creationId xmlns:a16="http://schemas.microsoft.com/office/drawing/2014/main" id="{89E4F83C-518A-E13B-6EBD-72B49F370B83}"/>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5" name="Google Shape;948;p37">
              <a:extLst>
                <a:ext uri="{FF2B5EF4-FFF2-40B4-BE49-F238E27FC236}">
                  <a16:creationId xmlns:a16="http://schemas.microsoft.com/office/drawing/2014/main" id="{06E71FBA-1202-8746-BD6F-DC7868778E28}"/>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6" name="Google Shape;949;p37">
              <a:extLst>
                <a:ext uri="{FF2B5EF4-FFF2-40B4-BE49-F238E27FC236}">
                  <a16:creationId xmlns:a16="http://schemas.microsoft.com/office/drawing/2014/main" id="{665AC9DD-ABF9-A177-8B26-285F4EA4FD67}"/>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7" name="Google Shape;950;p37">
              <a:extLst>
                <a:ext uri="{FF2B5EF4-FFF2-40B4-BE49-F238E27FC236}">
                  <a16:creationId xmlns:a16="http://schemas.microsoft.com/office/drawing/2014/main" id="{5DDCCF7C-4FAC-85CB-8936-91EED797C1AE}"/>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8" name="Google Shape;951;p37">
              <a:extLst>
                <a:ext uri="{FF2B5EF4-FFF2-40B4-BE49-F238E27FC236}">
                  <a16:creationId xmlns:a16="http://schemas.microsoft.com/office/drawing/2014/main" id="{189711C5-894F-E6D0-E1F6-CBCBE08BC719}"/>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9" name="Google Shape;952;p37">
              <a:extLst>
                <a:ext uri="{FF2B5EF4-FFF2-40B4-BE49-F238E27FC236}">
                  <a16:creationId xmlns:a16="http://schemas.microsoft.com/office/drawing/2014/main" id="{370826E0-8F6A-4B04-050F-C2E7FD74827E}"/>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3" name="Título 1">
            <a:extLst>
              <a:ext uri="{FF2B5EF4-FFF2-40B4-BE49-F238E27FC236}">
                <a16:creationId xmlns:a16="http://schemas.microsoft.com/office/drawing/2014/main" id="{E4503BDA-D6B3-6819-E42C-955058121DAF}"/>
              </a:ext>
            </a:extLst>
          </p:cNvPr>
          <p:cNvSpPr txBox="1">
            <a:spLocks/>
          </p:cNvSpPr>
          <p:nvPr/>
        </p:nvSpPr>
        <p:spPr>
          <a:xfrm>
            <a:off x="675324" y="934478"/>
            <a:ext cx="7335180" cy="56404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panose="020B0604020202020204" pitchFamily="34" charset="0"/>
              </a:rPr>
              <a:t>Introdução ao uso de Inteligência Artificial no IPEA</a:t>
            </a:r>
          </a:p>
        </p:txBody>
      </p:sp>
      <p:sp>
        <p:nvSpPr>
          <p:cNvPr id="4" name="Título 1">
            <a:extLst>
              <a:ext uri="{FF2B5EF4-FFF2-40B4-BE49-F238E27FC236}">
                <a16:creationId xmlns:a16="http://schemas.microsoft.com/office/drawing/2014/main" id="{B225FBD3-408D-5005-495E-00E58DE2DEAC}"/>
              </a:ext>
            </a:extLst>
          </p:cNvPr>
          <p:cNvSpPr txBox="1">
            <a:spLocks/>
          </p:cNvSpPr>
          <p:nvPr/>
        </p:nvSpPr>
        <p:spPr>
          <a:xfrm>
            <a:off x="756801" y="1445306"/>
            <a:ext cx="7335180" cy="56404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endParaRPr lang="pt-BR" sz="2000" b="0">
              <a:latin typeface="+mj-lt"/>
              <a:cs typeface="Arial" panose="020B0604020202020204" pitchFamily="34" charset="0"/>
            </a:endParaRPr>
          </a:p>
        </p:txBody>
      </p:sp>
      <p:sp>
        <p:nvSpPr>
          <p:cNvPr id="5" name="Google Shape;932;p37">
            <a:extLst>
              <a:ext uri="{FF2B5EF4-FFF2-40B4-BE49-F238E27FC236}">
                <a16:creationId xmlns:a16="http://schemas.microsoft.com/office/drawing/2014/main" id="{0AF21FD4-88DE-2BC9-AB12-CFE80934E9E3}"/>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grpSp>
        <p:nvGrpSpPr>
          <p:cNvPr id="6" name="Agrupar 5">
            <a:extLst>
              <a:ext uri="{FF2B5EF4-FFF2-40B4-BE49-F238E27FC236}">
                <a16:creationId xmlns:a16="http://schemas.microsoft.com/office/drawing/2014/main" id="{03C07B1B-516B-63A6-4FF3-7FD26FA556EA}"/>
              </a:ext>
            </a:extLst>
          </p:cNvPr>
          <p:cNvGrpSpPr/>
          <p:nvPr/>
        </p:nvGrpSpPr>
        <p:grpSpPr>
          <a:xfrm>
            <a:off x="7070035" y="156184"/>
            <a:ext cx="1722295" cy="405506"/>
            <a:chOff x="4782913" y="272045"/>
            <a:chExt cx="3752189" cy="883435"/>
          </a:xfrm>
        </p:grpSpPr>
        <p:pic>
          <p:nvPicPr>
            <p:cNvPr id="7" name="Imagem 6" descr="Interface gráfica do usuário, Texto&#10;&#10;O conteúdo gerado por IA pode estar incorreto.">
              <a:extLst>
                <a:ext uri="{FF2B5EF4-FFF2-40B4-BE49-F238E27FC236}">
                  <a16:creationId xmlns:a16="http://schemas.microsoft.com/office/drawing/2014/main" id="{31D6AA3B-0771-DE40-2E37-8F926FB69ABE}"/>
                </a:ext>
              </a:extLst>
            </p:cNvPr>
            <p:cNvPicPr>
              <a:picLocks noChangeAspect="1"/>
            </p:cNvPicPr>
            <p:nvPr/>
          </p:nvPicPr>
          <p:blipFill>
            <a:blip r:embed="rId7"/>
            <a:stretch>
              <a:fillRect/>
            </a:stretch>
          </p:blipFill>
          <p:spPr>
            <a:xfrm>
              <a:off x="4782913" y="272045"/>
              <a:ext cx="3752189" cy="883435"/>
            </a:xfrm>
            <a:prstGeom prst="rect">
              <a:avLst/>
            </a:prstGeom>
          </p:spPr>
        </p:pic>
        <p:cxnSp>
          <p:nvCxnSpPr>
            <p:cNvPr id="8" name="Conector reto 7">
              <a:extLst>
                <a:ext uri="{FF2B5EF4-FFF2-40B4-BE49-F238E27FC236}">
                  <a16:creationId xmlns:a16="http://schemas.microsoft.com/office/drawing/2014/main" id="{1A76D01E-9B1D-5A2D-CBEE-CA21C443B27D}"/>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9" name="Google Shape;937;p37">
            <a:extLst>
              <a:ext uri="{FF2B5EF4-FFF2-40B4-BE49-F238E27FC236}">
                <a16:creationId xmlns:a16="http://schemas.microsoft.com/office/drawing/2014/main" id="{8FC08E8A-6624-EED8-E1BE-4FBE7E0244FD}"/>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 name="Google Shape;932;p37">
            <a:extLst>
              <a:ext uri="{FF2B5EF4-FFF2-40B4-BE49-F238E27FC236}">
                <a16:creationId xmlns:a16="http://schemas.microsoft.com/office/drawing/2014/main" id="{088E9A47-CD89-0C34-4EC8-8305C0CFA510}"/>
              </a:ext>
            </a:extLst>
          </p:cNvPr>
          <p:cNvSpPr txBox="1">
            <a:spLocks/>
          </p:cNvSpPr>
          <p:nvPr/>
        </p:nvSpPr>
        <p:spPr>
          <a:xfrm>
            <a:off x="4334968" y="3387332"/>
            <a:ext cx="4457361" cy="56404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2400" b="1">
                <a:solidFill>
                  <a:srgbClr val="186E66"/>
                </a:solidFill>
                <a:latin typeface="+mj-lt"/>
              </a:rPr>
              <a:t>Leandro Marques</a:t>
            </a:r>
            <a:br>
              <a:rPr lang="pt-BR" sz="1350">
                <a:solidFill>
                  <a:srgbClr val="186E66"/>
                </a:solidFill>
                <a:latin typeface="+mj-lt"/>
              </a:rPr>
            </a:br>
            <a:r>
              <a:rPr lang="pt-BR" sz="1350">
                <a:solidFill>
                  <a:srgbClr val="186E66"/>
                </a:solidFill>
                <a:latin typeface="+mj-lt"/>
              </a:rPr>
              <a:t>Técnico de Planejamento e Pesquisa (COTEC/CGDTI)</a:t>
            </a:r>
          </a:p>
        </p:txBody>
      </p:sp>
      <p:pic>
        <p:nvPicPr>
          <p:cNvPr id="11" name="Imagem 10" descr="Homem de camisa azul sorrindo posando para foto&#10;&#10;O conteúdo gerado por IA pode estar incorreto.">
            <a:extLst>
              <a:ext uri="{FF2B5EF4-FFF2-40B4-BE49-F238E27FC236}">
                <a16:creationId xmlns:a16="http://schemas.microsoft.com/office/drawing/2014/main" id="{C027D576-F50B-079C-D48F-F7D100DE0411}"/>
              </a:ext>
            </a:extLst>
          </p:cNvPr>
          <p:cNvPicPr>
            <a:picLocks noChangeAspect="1"/>
          </p:cNvPicPr>
          <p:nvPr/>
        </p:nvPicPr>
        <p:blipFill>
          <a:blip r:embed="rId8"/>
          <a:stretch>
            <a:fillRect/>
          </a:stretch>
        </p:blipFill>
        <p:spPr>
          <a:xfrm>
            <a:off x="4457859" y="1959923"/>
            <a:ext cx="1370510" cy="1284853"/>
          </a:xfrm>
          <a:prstGeom prst="ellipse">
            <a:avLst/>
          </a:prstGeom>
          <a:ln w="63500" cap="rnd">
            <a:solidFill>
              <a:schemeClr val="bg2"/>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2" name="Imagem 11">
            <a:extLst>
              <a:ext uri="{FF2B5EF4-FFF2-40B4-BE49-F238E27FC236}">
                <a16:creationId xmlns:a16="http://schemas.microsoft.com/office/drawing/2014/main" id="{A61EB0E2-51A8-B40E-F29A-D4908C639059}"/>
              </a:ext>
            </a:extLst>
          </p:cNvPr>
          <p:cNvPicPr>
            <a:picLocks noChangeAspect="1"/>
          </p:cNvPicPr>
          <p:nvPr/>
        </p:nvPicPr>
        <p:blipFill>
          <a:blip r:embed="rId9"/>
          <a:srcRect t="5349" b="5349"/>
          <a:stretch/>
        </p:blipFill>
        <p:spPr>
          <a:xfrm>
            <a:off x="930385" y="1956208"/>
            <a:ext cx="1370510" cy="1284853"/>
          </a:xfrm>
          <a:prstGeom prst="ellipse">
            <a:avLst/>
          </a:prstGeom>
          <a:ln w="63500" cap="rnd">
            <a:solidFill>
              <a:schemeClr val="bg2"/>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810242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par>
                                <p:cTn id="10" presetID="22" presetClass="entr" presetSubtype="4" fill="hold" grpId="0" nodeType="withEffect">
                                  <p:stCondLst>
                                    <p:cond delay="0"/>
                                  </p:stCondLst>
                                  <p:childTnLst>
                                    <p:set>
                                      <p:cBhvr>
                                        <p:cTn id="11" dur="1" fill="hold">
                                          <p:stCondLst>
                                            <p:cond delay="0"/>
                                          </p:stCondLst>
                                        </p:cTn>
                                        <p:tgtEl>
                                          <p:spTgt spid="932"/>
                                        </p:tgtEl>
                                        <p:attrNameLst>
                                          <p:attrName>style.visibility</p:attrName>
                                        </p:attrNameLst>
                                      </p:cBhvr>
                                      <p:to>
                                        <p:strVal val="visible"/>
                                      </p:to>
                                    </p:set>
                                    <p:animEffect transition="in" filter="wipe(down)">
                                      <p:cBhvr>
                                        <p:cTn id="12" dur="500"/>
                                        <p:tgtEl>
                                          <p:spTgt spid="932"/>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down)">
                                      <p:cBhvr>
                                        <p:cTn id="15" dur="500"/>
                                        <p:tgtEl>
                                          <p:spTgt spid="2"/>
                                        </p:tgtEl>
                                      </p:cBhvr>
                                    </p:animEffect>
                                  </p:childTnLst>
                                </p:cTn>
                              </p:par>
                              <p:par>
                                <p:cTn id="16" presetID="22" presetClass="entr" presetSubtype="4"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down)">
                                      <p:cBhvr>
                                        <p:cTn id="18" dur="500"/>
                                        <p:tgtEl>
                                          <p:spTgt spid="11"/>
                                        </p:tgtEl>
                                      </p:cBhvr>
                                    </p:animEffect>
                                  </p:childTnLst>
                                </p:cTn>
                              </p:par>
                              <p:par>
                                <p:cTn id="19" presetID="22" presetClass="entr" presetSubtype="4"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ipe(down)">
                                      <p:cBhvr>
                                        <p:cTn id="2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2" grpId="0"/>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5BF92874-42BF-46C0-89B8-D28EA79D49CC}"/>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BCDD1CD6-540D-CDC0-27B8-63642414B84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766A39B9-6003-38C0-8469-AF26C8ACA5D9}"/>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1A111865-6860-235D-5484-E18FFC456A9C}"/>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E5DB9F1A-8B2E-EA2D-C6E2-45736731FF01}"/>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EAE23B4A-B2B0-2537-F981-72B67AB4D5EE}"/>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AC679A80-2F74-145E-4A46-5207F7170328}"/>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49437B5E-141C-BC49-7EB8-A5ACB93570FE}"/>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D377C3C0-CDA8-2BA1-ABD8-8A4B29330E94}"/>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668820FC-76B7-C93C-65B0-D9DB39DF9917}"/>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FD7B1805-6BEC-434E-EAD1-65C85C7E3C29}"/>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7FE8407F-30A6-CE48-8294-173FE7F9E6A2}"/>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0182C9A2-9A4F-B329-397C-6B430C9A87F5}"/>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4903EABF-BB1F-C8E9-877F-442582548D1B}"/>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7839F74B-B970-6930-AB61-913289887C8D}"/>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0EBAF49B-719F-06B8-B0A7-4908F68853D8}"/>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1DB9AAC9-51CD-3A64-466F-B405321BD053}"/>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DDB7B691-1D2B-9485-BC5E-FC2E4B4845F4}"/>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DF23B66B-497C-40F2-653A-DB9BC4B7AF7C}"/>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5E2AB832-F591-DA92-1B75-086F025C74A5}"/>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0063E6EC-8F53-1D8B-36C3-A6813B5FF435}"/>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5933A324-52F5-109D-57E7-F69EE42763B1}"/>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AF4F4B22-E1D0-D3CD-FC4D-281EDAFB1767}"/>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97656CCE-6F5D-11DE-9C9A-9309DF623F1C}"/>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3800D56B-AEB8-F024-39BD-A0A92129F296}"/>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141C61AE-2ECB-5083-F88D-670C52DD57DC}"/>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8BF165FD-B6A5-BB39-8775-FC96541231FA}"/>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AF515E8A-957F-7CFC-38AD-B1ED773091AC}"/>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7EE1F6CB-CAE8-B604-3890-C7195C3EC402}"/>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18034DD4-CFD2-7602-8B25-7F47D82B3E07}"/>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9D8CA12E-D997-D025-B994-2A95DF60E872}"/>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A45E4EF3-CC31-46E2-C449-4AF920429B73}"/>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96EF7ACC-A27A-A0AC-D74B-102DAEF72FFC}"/>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4F239EE0-9ED6-9F10-C5CE-133BF4053A88}"/>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724AB189-2E04-3F99-82C9-A1C89FDB73D3}"/>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2E24ADFD-E770-1A2A-419C-4ADD6C193DDF}"/>
              </a:ext>
            </a:extLst>
          </p:cNvPr>
          <p:cNvSpPr txBox="1">
            <a:spLocks/>
          </p:cNvSpPr>
          <p:nvPr/>
        </p:nvSpPr>
        <p:spPr>
          <a:xfrm>
            <a:off x="675324" y="442995"/>
            <a:ext cx="7965952" cy="78276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Arial"/>
                <a:cs typeface="Arial"/>
              </a:rPr>
              <a:t>Texto Base para Exercícios</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E3D3EA08-3B7D-7AC7-4BD6-6185D13D8D8C}"/>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1343C483-5A6F-0942-9F8E-AF62BDD148DD}"/>
              </a:ext>
            </a:extLst>
          </p:cNvPr>
          <p:cNvSpPr txBox="1">
            <a:spLocks/>
          </p:cNvSpPr>
          <p:nvPr/>
        </p:nvSpPr>
        <p:spPr>
          <a:xfrm>
            <a:off x="890659" y="1332994"/>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dirty="0">
                <a:latin typeface="+mj-lt"/>
              </a:rPr>
              <a:t>Email Ipea-Comunica, Assunto: Curso Introdução ao Uso de Inteligência Artificial no Ipea </a:t>
            </a:r>
            <a:endParaRPr lang="en-US" sz="1800" dirty="0">
              <a:latin typeface="+mj-lt"/>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17627294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1CCE1E8B-B897-1A05-4BAA-5DD7DB408C6F}"/>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1FFE61E5-9F07-BA3D-6C4E-BFB22DAD8F6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98DC941F-4E68-3C82-554A-4B02E61107B3}"/>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4B0A7E3D-1304-B687-D0EF-4DAEFC6DE86B}"/>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5AD8746F-25F4-2D8C-4B8B-A7F77807E820}"/>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AC10E4CE-1115-11EA-4542-231D6358B08F}"/>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E18FAEAC-A6D7-8A8F-1561-4AE394744E23}"/>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18AF9329-4323-14C8-295E-78BC7EE958CB}"/>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720BDCE3-6C28-406B-83D8-19A393C5DE5B}"/>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A678940F-1D9F-87FE-1009-2A54A71F6DE5}"/>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86554ED0-E5E4-A189-8B00-163D0B59D94B}"/>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246DD943-264B-093C-F9F9-9E030610C799}"/>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FDC8D51B-01D9-6CD8-D850-5429009D8F01}"/>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E6006254-84A2-ACD3-1926-B0DB0F34322D}"/>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6F2C1843-024E-17FF-A57F-E6BA407D9433}"/>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8BF99992-C089-F460-A00E-BD27960CB0DC}"/>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D6603243-D584-471C-8E10-30E2CB9947CF}"/>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C0FDDA98-8F35-7D4D-F0AF-26A6D83A5649}"/>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FFA80349-2B48-CF06-6A9C-EFB20FD30444}"/>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E606F85F-756B-F021-AA51-8694523B7B8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99732129-0CD5-ACC8-13A9-59CBD0729830}"/>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115A290C-C12B-1790-569B-A622B9E937AF}"/>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71B17C68-8675-F44A-094F-C5286E6C7CAC}"/>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BBC5A3BD-3CFB-731C-BCF3-8D7516994855}"/>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E215BA86-6FE5-7192-A753-905D3BC4613B}"/>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E3BA7BF6-147F-912F-C739-2784A00B2E3E}"/>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0336CB31-3D92-83A1-5D1E-B768CE8618EB}"/>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49202118-5BDD-103F-F9BB-8F219BAE9857}"/>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6D45D07A-B384-5188-E1E2-D30E7356B19F}"/>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7A357574-15F0-C519-7F0F-24AF148C0D83}"/>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B34073E0-BC93-F0E1-34E1-2AC5BD742125}"/>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ADC00A58-9BE6-61EB-9E4E-ECB7B6519EF4}"/>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40937B20-D80E-5991-65BA-D46A1AB9D233}"/>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AD58395E-AB49-E3EE-AA84-51549AB7D15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F7C70C60-0395-F49C-773B-638D1385BACA}"/>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2E9261BF-EBD3-2193-EF18-53E89993DDE0}"/>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1</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8149247C-920A-9A6C-7855-C52B44A2706F}"/>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BBE74262-B42A-E066-B139-F151CEC355C8}"/>
              </a:ext>
            </a:extLst>
          </p:cNvPr>
          <p:cNvSpPr txBox="1">
            <a:spLocks/>
          </p:cNvSpPr>
          <p:nvPr/>
        </p:nvSpPr>
        <p:spPr>
          <a:xfrm>
            <a:off x="890659" y="1306617"/>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dirty="0">
                <a:latin typeface="+mj-lt"/>
                <a:ea typeface="Cambria"/>
              </a:rPr>
              <a:t>Resumir o </a:t>
            </a:r>
            <a:r>
              <a:rPr lang="pt-BR" sz="1800" b="1" dirty="0" err="1">
                <a:latin typeface="+mj-lt"/>
                <a:ea typeface="Cambria"/>
              </a:rPr>
              <a:t>email</a:t>
            </a:r>
            <a:endParaRPr lang="pt-BR" sz="1800" b="1" dirty="0">
              <a:latin typeface="+mj-lt"/>
              <a:ea typeface="Cambria"/>
            </a:endParaRPr>
          </a:p>
          <a:p>
            <a:endParaRPr lang="pt-BR" sz="1800" b="1" dirty="0">
              <a:latin typeface="+mj-lt"/>
              <a:ea typeface="Cambria"/>
            </a:endParaRPr>
          </a:p>
          <a:p>
            <a:r>
              <a:rPr lang="pt-BR" sz="1800" dirty="0">
                <a:latin typeface="+mj-lt"/>
              </a:rPr>
              <a:t> Passos</a:t>
            </a:r>
            <a:r>
              <a:rPr lang="pt-BR" sz="1800" dirty="0">
                <a:ea typeface="Cambria"/>
              </a:rPr>
              <a:t>:</a:t>
            </a:r>
            <a:endParaRPr lang="pt-BR" dirty="0"/>
          </a:p>
          <a:p>
            <a:pPr marL="285743" indent="-285743">
              <a:buChar char="•"/>
            </a:pPr>
            <a:r>
              <a:rPr lang="pt-BR" sz="1800" dirty="0">
                <a:ea typeface="Cambria"/>
              </a:rPr>
              <a:t>Abra o </a:t>
            </a:r>
            <a:r>
              <a:rPr lang="pt-BR" sz="1800" dirty="0" err="1">
                <a:ea typeface="Cambria"/>
              </a:rPr>
              <a:t>email</a:t>
            </a:r>
            <a:r>
              <a:rPr lang="pt-BR" sz="1800" dirty="0">
                <a:ea typeface="Cambria"/>
              </a:rPr>
              <a:t> e clique sobre o ícone do </a:t>
            </a:r>
            <a:r>
              <a:rPr lang="pt-BR" sz="1800" dirty="0" err="1">
                <a:ea typeface="Cambria"/>
              </a:rPr>
              <a:t>Copilot</a:t>
            </a:r>
            <a:r>
              <a:rPr lang="pt-BR" sz="1800" dirty="0">
                <a:ea typeface="Cambria"/>
              </a:rPr>
              <a:t>.</a:t>
            </a:r>
          </a:p>
          <a:p>
            <a:pPr marL="285743" indent="-285743">
              <a:buChar char="•"/>
            </a:pPr>
            <a:endParaRPr lang="pt-BR" dirty="0"/>
          </a:p>
          <a:p>
            <a:pPr marL="285743" indent="-285743">
              <a:buChar char="•"/>
            </a:pPr>
            <a:endParaRPr lang="pt-BR" sz="1800" dirty="0">
              <a:ea typeface="Cambria"/>
            </a:endParaRPr>
          </a:p>
          <a:p>
            <a:r>
              <a:rPr lang="pt-BR" sz="1800" dirty="0">
                <a:ea typeface="Cambria"/>
              </a:rPr>
              <a:t>Prompt sugerido:</a:t>
            </a:r>
          </a:p>
          <a:p>
            <a:r>
              <a:rPr lang="pt-BR" sz="1800" dirty="0">
                <a:ea typeface="Cambria"/>
              </a:rPr>
              <a:t> 👉 “Resuma este </a:t>
            </a:r>
            <a:r>
              <a:rPr lang="pt-BR" sz="1800" dirty="0" err="1">
                <a:ea typeface="Cambria"/>
              </a:rPr>
              <a:t>email</a:t>
            </a:r>
            <a:r>
              <a:rPr lang="pt-BR" sz="1800" dirty="0">
                <a:ea typeface="Cambria"/>
              </a:rPr>
              <a:t>.”</a:t>
            </a:r>
            <a:endParaRPr lang="pt-BR" dirty="0"/>
          </a:p>
          <a:p>
            <a:endParaRPr lang="pt-BR" sz="1800" dirty="0">
              <a:ea typeface="Cambria"/>
            </a:endParaRPr>
          </a:p>
          <a:p>
            <a:r>
              <a:rPr lang="pt-BR" sz="1800" dirty="0">
                <a:ea typeface="Cambria"/>
              </a:rPr>
              <a:t>*Observe como o </a:t>
            </a:r>
            <a:r>
              <a:rPr lang="pt-BR" sz="1800" dirty="0" err="1">
                <a:ea typeface="Cambria"/>
              </a:rPr>
              <a:t>Copilot</a:t>
            </a:r>
            <a:r>
              <a:rPr lang="pt-BR" sz="1800" dirty="0">
                <a:ea typeface="Cambria"/>
              </a:rPr>
              <a:t> traz um texto mais curto. Ele pode fazer o mesmo com uma conversa mais longa de </a:t>
            </a:r>
            <a:r>
              <a:rPr lang="pt-BR" sz="1800" dirty="0" err="1">
                <a:ea typeface="Cambria"/>
              </a:rPr>
              <a:t>email</a:t>
            </a:r>
            <a:r>
              <a:rPr lang="pt-BR" sz="1800" dirty="0">
                <a:ea typeface="Cambria"/>
              </a:rPr>
              <a:t>.</a:t>
            </a:r>
            <a:endParaRPr lang="pt-BR" dirty="0"/>
          </a:p>
          <a:p>
            <a:endParaRPr lang="pt-BR" sz="1800" dirty="0">
              <a:latin typeface="+mj-lt"/>
              <a:ea typeface="Cambria"/>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11174725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57FC3649-CE9D-EAF2-A8F7-C4A1891A080E}"/>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60D58870-9500-D55F-AD05-6C653F53340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D3EAEF4E-7BC0-124C-B5F6-9E1F31B3DB6B}"/>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280B55AC-54D7-EB99-B451-5E989F5EFFBC}"/>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C3BA0267-393B-E9A9-B2CD-A2459956B0DA}"/>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44448730-643E-CAA3-3A2F-021533397E50}"/>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859F2084-72DA-F772-284C-F61B812CB1F2}"/>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3DECDF61-869F-B665-7950-38238A01F1B8}"/>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9D1AF5D0-5646-8F0A-2B82-01E1138D4D48}"/>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0B6C1DD2-23EF-0574-136E-607B77A9BEAB}"/>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755D7E62-74CB-2CFC-44F7-BFD7B2BF7F68}"/>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5706998D-8DDF-8E20-14BD-9271680FCB35}"/>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B3096C6D-6AB5-AD71-7488-220AFA758068}"/>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9371BE23-67CC-428F-1FC3-AF2798AC9D5F}"/>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A43E8ED9-51EC-E91C-F0F2-23F40103C7B6}"/>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3E57AF78-4737-9D6C-DBD5-7A5BE58BFA59}"/>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FFDE9E47-5ED2-B1E9-07A7-433851C57F3A}"/>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1094A6FE-FC23-58F3-5E55-148740B31248}"/>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025FD0AF-9DBB-CA63-856D-DE891A475A63}"/>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DB9BFCC7-207D-25B6-613C-9F4CC4AB8D7C}"/>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1F37EDF7-9B7F-3239-877F-37B73D2E82AC}"/>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157782F8-2F2C-22CF-EA2E-88D7D77972C3}"/>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239F4C23-581B-8DB3-580C-DB10396D4B25}"/>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87FE37E1-C112-A3EF-AEAA-38C153A62338}"/>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97EBCCA7-C2C0-8D9D-0689-1DB715781FCE}"/>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CF227926-9429-1C52-964B-2DAFDD80663F}"/>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DD1EB017-98CB-F8BC-BF3F-79F79AA0EF16}"/>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6F9C764E-4430-4435-5744-2024787F83B5}"/>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856D2ADD-4138-482A-1DF0-022956A80F6A}"/>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820A4235-AE95-393A-C12D-DFE6FBD74498}"/>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264FA49C-219D-FF2B-89F2-F1E0BF8AC250}"/>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39FC5C7E-D7CE-41FA-594F-03A4F03A8E9C}"/>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B7A96A97-3586-05E7-EC1F-B8E4C9D620B2}"/>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89A0DE12-902B-218D-4A9B-EF2465881294}"/>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76501043-0EC7-E1A8-C2BD-EA2554091A8B}"/>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C85FFE54-62F3-8547-F878-93C0CFF91961}"/>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Exercício 2</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28BC9581-CDF3-DB30-F6E1-FC2C353876C6}"/>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97584C89-C84B-E66B-9F78-59362459FDC9}"/>
              </a:ext>
            </a:extLst>
          </p:cNvPr>
          <p:cNvSpPr txBox="1">
            <a:spLocks/>
          </p:cNvSpPr>
          <p:nvPr/>
        </p:nvSpPr>
        <p:spPr>
          <a:xfrm>
            <a:off x="890659" y="1306617"/>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dirty="0">
                <a:latin typeface="+mj-lt"/>
                <a:ea typeface="Cambria"/>
              </a:rPr>
              <a:t>Criar um rascunho de resposta/encaminhamento</a:t>
            </a:r>
          </a:p>
          <a:p>
            <a:endParaRPr lang="pt-BR" sz="1800" dirty="0">
              <a:ea typeface="Cambria"/>
            </a:endParaRPr>
          </a:p>
          <a:p>
            <a:r>
              <a:rPr lang="pt-BR" sz="1800" dirty="0">
                <a:ea typeface="Cambria"/>
              </a:rPr>
              <a:t>Prompt sugerido:</a:t>
            </a:r>
          </a:p>
          <a:p>
            <a:r>
              <a:rPr lang="pt-BR" sz="1800" dirty="0">
                <a:ea typeface="Cambria"/>
              </a:rPr>
              <a:t> 👉</a:t>
            </a:r>
            <a:r>
              <a:rPr lang="pt-BR" sz="1350" dirty="0">
                <a:ea typeface="Cambria"/>
              </a:rPr>
              <a:t> “Você é um servidor da COTEC. Crie um </a:t>
            </a:r>
            <a:r>
              <a:rPr lang="pt-BR" sz="1350" dirty="0" err="1">
                <a:ea typeface="Cambria"/>
              </a:rPr>
              <a:t>email</a:t>
            </a:r>
            <a:r>
              <a:rPr lang="pt-BR" sz="1350" dirty="0">
                <a:ea typeface="Cambria"/>
              </a:rPr>
              <a:t> de encaminhamento deste </a:t>
            </a:r>
            <a:r>
              <a:rPr lang="pt-BR" sz="1350" dirty="0" err="1">
                <a:ea typeface="Cambria"/>
              </a:rPr>
              <a:t>email</a:t>
            </a:r>
            <a:r>
              <a:rPr lang="pt-BR" sz="1350" dirty="0">
                <a:ea typeface="Cambria"/>
              </a:rPr>
              <a:t> para os colegas da COTEC, convidando-os para participar do curso e enfatizando o potencial da inteligência artificial no aprendizado acelerado de soluções para problemas recorrentes de Infraestrutura de Rede, bem como importante auxiliar na avaliação de opções para implementações de novos projetos com o objetivo de solucionar demandas técnicas da coordenação. Use tom direto e formal.</a:t>
            </a:r>
            <a:endParaRPr lang="pt-BR" sz="1350" dirty="0"/>
          </a:p>
          <a:p>
            <a:endParaRPr lang="pt-BR" sz="1350" dirty="0">
              <a:ea typeface="Cambria"/>
            </a:endParaRPr>
          </a:p>
          <a:p>
            <a:r>
              <a:rPr lang="pt-BR" sz="1800" dirty="0">
                <a:ea typeface="Cambria"/>
              </a:rPr>
              <a:t>*Observe como o </a:t>
            </a:r>
            <a:r>
              <a:rPr lang="pt-BR" sz="1800" dirty="0" err="1">
                <a:ea typeface="Cambria"/>
              </a:rPr>
              <a:t>Copilot</a:t>
            </a:r>
            <a:r>
              <a:rPr lang="pt-BR" sz="1800" dirty="0">
                <a:ea typeface="Cambria"/>
              </a:rPr>
              <a:t> já faz uma redação bem completa do </a:t>
            </a:r>
            <a:r>
              <a:rPr lang="pt-BR" sz="1800" dirty="0" err="1">
                <a:ea typeface="Cambria"/>
              </a:rPr>
              <a:t>email</a:t>
            </a:r>
            <a:r>
              <a:rPr lang="pt-BR" sz="1800" dirty="0">
                <a:ea typeface="Cambria"/>
              </a:rPr>
              <a:t>.</a:t>
            </a:r>
            <a:endParaRPr lang="pt-BR" dirty="0"/>
          </a:p>
          <a:p>
            <a:endParaRPr lang="pt-BR" sz="1800" dirty="0">
              <a:latin typeface="+mj-lt"/>
              <a:ea typeface="Cambria"/>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4138656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49955763-9F89-F6A7-AA6C-0D471466A777}"/>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9913F017-6F9F-9692-8D05-D604C79BC40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3CB7C55C-4139-359F-DFBE-E469BCAFF558}"/>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7B4B8D2C-7450-3AA7-25B2-F44609DF4B02}"/>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7B1FCA43-D8CC-DE11-13FB-C61ECC87AA2F}"/>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E255FDFF-1EFB-704B-8C5B-285967EEA04D}"/>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70E13F62-AB03-C0FF-CAA6-F8E41918E570}"/>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F9CCBC9F-2434-A246-E275-BA95BC9A453C}"/>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185D2E6B-AC7A-B68B-0D76-E6C9511CA428}"/>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D4009631-09D5-6B2C-0AD0-449E35C65944}"/>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BA5FEDA0-A234-E847-BACC-1DBBE644E6D1}"/>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76CE3433-4ADB-B23E-3918-9F7AD4B8F411}"/>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3926A573-841E-4F88-10C8-C1CC78D422C5}"/>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863A934C-CCA1-DE8D-361B-5028F6CDA992}"/>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C66714B1-B30D-A179-1FD9-DA02875CA4AF}"/>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B10F69DA-41C4-3DCC-A941-CF0F94F9DCF5}"/>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2B1A2258-DBD4-057B-0BD4-86E4B2AF42D5}"/>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AB11003A-F738-0D0B-B232-C8A531F8B993}"/>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5C47DEE9-5F6C-A8F2-3C2C-7A2ADBA6AF54}"/>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0800A00D-D8B5-DEE7-3F7D-B3968F227784}"/>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F0C30EAB-8C71-E87F-D8FB-BA07733E9BCE}"/>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33E22837-6B2E-5FEF-B895-869702E2D755}"/>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9E7B30F6-0A03-51FE-A6E8-DBBED003ABA3}"/>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4303B257-551E-1FEC-4A37-1F3235610F8F}"/>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C97952F5-DCE5-4BED-CA12-E9737C3A0CE2}"/>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1B997A0E-420F-E403-AD88-5058717A240B}"/>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B176C691-6A22-5875-0BE6-C7147373CB54}"/>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BBF5A2DF-D938-0C84-4535-C61536847228}"/>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16E9FE3C-0B6D-C731-85C5-5601611CACB9}"/>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4554111C-508D-5A5E-6AFB-4135BD562F90}"/>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8CE12F1C-159D-2469-24B5-F8C2FA5CF5B0}"/>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F331C3FE-A466-EF55-61DA-783A235B297F}"/>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79000BC0-E813-7087-20EE-223F8A38D5C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E8A0C576-05FE-3F39-1569-F593C3C8E013}"/>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B8920EEF-AF6E-B521-6923-688A341BBA90}"/>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E40E9182-B2CA-ACA5-C25A-9C6B12ED2B0B}"/>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Exercício 3</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13F690CF-2A50-A673-A95B-3D927107C909}"/>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D6E7F117-16D1-AAD6-AAA8-1CF9D9D1270B}"/>
              </a:ext>
            </a:extLst>
          </p:cNvPr>
          <p:cNvSpPr txBox="1">
            <a:spLocks/>
          </p:cNvSpPr>
          <p:nvPr/>
        </p:nvSpPr>
        <p:spPr>
          <a:xfrm>
            <a:off x="890659" y="1306617"/>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dirty="0">
                <a:latin typeface="+mj-lt"/>
                <a:ea typeface="Cambria"/>
              </a:rPr>
              <a:t>Alterar o tom da resposta/encaminhamento</a:t>
            </a:r>
          </a:p>
          <a:p>
            <a:endParaRPr lang="pt-BR" sz="1800" b="1" dirty="0">
              <a:latin typeface="+mj-lt"/>
              <a:ea typeface="Cambria"/>
            </a:endParaRPr>
          </a:p>
          <a:p>
            <a:r>
              <a:rPr lang="pt-BR" dirty="0">
                <a:ea typeface="Cambria"/>
              </a:rPr>
              <a:t>Prompt sugerido:</a:t>
            </a:r>
          </a:p>
          <a:p>
            <a:r>
              <a:rPr lang="pt-BR" dirty="0">
                <a:ea typeface="Cambria"/>
              </a:rPr>
              <a:t> 👉 </a:t>
            </a:r>
            <a:r>
              <a:rPr lang="pt-BR" sz="1350" dirty="0">
                <a:ea typeface="Cambria"/>
              </a:rPr>
              <a:t>“Adapte o texto para tom mais informal”</a:t>
            </a:r>
          </a:p>
          <a:p>
            <a:endParaRPr lang="pt-BR" sz="1350" dirty="0">
              <a:ea typeface="Cambria"/>
            </a:endParaRPr>
          </a:p>
          <a:p>
            <a:r>
              <a:rPr lang="pt-BR" sz="1800" dirty="0">
                <a:ea typeface="Cambria"/>
              </a:rPr>
              <a:t>*Observe como o </a:t>
            </a:r>
            <a:r>
              <a:rPr lang="pt-BR" sz="1800" dirty="0" err="1">
                <a:ea typeface="Cambria"/>
              </a:rPr>
              <a:t>Copilot</a:t>
            </a:r>
            <a:r>
              <a:rPr lang="pt-BR" sz="1800" dirty="0">
                <a:ea typeface="Cambria"/>
              </a:rPr>
              <a:t> já muda a redação da mensagem.</a:t>
            </a:r>
            <a:endParaRPr lang="pt-BR" dirty="0"/>
          </a:p>
          <a:p>
            <a:endParaRPr lang="pt-BR" sz="1800" dirty="0">
              <a:latin typeface="+mj-lt"/>
              <a:ea typeface="Cambria"/>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10938059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6205E846-07B4-6649-4D95-47DEB8E19A95}"/>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DEA4405B-15B2-E2C5-58FD-5FA8079BCB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C44E7E65-780F-83C2-D7BF-CC15930BF6C2}"/>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56DDF93A-2035-D4CF-7EBB-5A49551EB49F}"/>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7B2AC53E-DEF5-97DB-AA83-BCAF18096293}"/>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B3B5AA57-BBFE-6C0D-8192-34BDAD45EADA}"/>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C1315AFC-A520-1C16-51B5-7E0E8097857C}"/>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C4ABBCC9-2C5B-6A0D-D9A5-B965E9B7479F}"/>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98BB15F4-352F-AC75-859B-2D13C04B9647}"/>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31D30A59-21B8-23DB-6D63-BAC973A28E1D}"/>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B13E2A5C-4D79-FBF0-3B84-D06DF0080364}"/>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59227BEC-EC32-D8C1-3E57-D951BDC8CEC8}"/>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4747EC52-0B48-0D14-6E4B-66D761BB633F}"/>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4DF00A37-FBF4-2870-5A78-38244386EEBD}"/>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C0B46546-8F1C-47C8-81A9-13FB32980DC2}"/>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048AF625-EE9E-0CF9-CBF4-9B18E9059CF5}"/>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A60D7247-F762-B7D0-FB1C-966174CBFCCD}"/>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6413173D-BB0E-2664-BB49-BBB10E2B1905}"/>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55095B16-0E9A-5C73-1673-75E233ABC584}"/>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B3AEAE15-8D28-419F-7B35-89A8DD379E5C}"/>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D451E09D-9AE2-7D2B-4370-05CEB6B3892D}"/>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A4CE64E5-2545-158E-8093-32EE3D487367}"/>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496259C3-9ADA-AFB2-2380-15E924200A2C}"/>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7CBB43D4-0FE5-3BEE-2AB7-96F99F024067}"/>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150C6EE6-2E1C-5B48-416B-7E19F2E8AC9C}"/>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56959F7D-9836-1046-BFB1-84AFE6CD7180}"/>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0C24B3D9-247C-8965-6BD0-3243C765135D}"/>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61372DC2-FBFE-59F9-E56A-E9F0BA09BA83}"/>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E158A263-9585-A11C-6F1C-64FE6F20FF44}"/>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F7D9F494-077B-AA60-CC48-A8445161A241}"/>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D799BE37-8FB9-7541-1C0D-645BA318674C}"/>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D7CA2B09-9DBF-1DE0-825D-65524B34B4CF}"/>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49863D04-0657-646C-6480-014CFD4C3D39}"/>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896D53B2-AD58-EEEB-58D9-4239F2CDFB49}"/>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B3A713EC-6212-A07F-926C-79FC689E6A80}"/>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AD1177FA-97B5-DD5C-69E3-149A648D21F1}"/>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Exercício 4</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BBEAF423-38F5-11F3-AF88-9E38FD46C737}"/>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7E3A0537-9F08-CF00-8C8D-B9372C2BA75D}"/>
              </a:ext>
            </a:extLst>
          </p:cNvPr>
          <p:cNvSpPr txBox="1">
            <a:spLocks/>
          </p:cNvSpPr>
          <p:nvPr/>
        </p:nvSpPr>
        <p:spPr>
          <a:xfrm>
            <a:off x="890659" y="1315409"/>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dirty="0">
                <a:latin typeface="+mj-lt"/>
                <a:ea typeface="Cambria"/>
              </a:rPr>
              <a:t>Obter Funcionalidade para o Outlook</a:t>
            </a:r>
          </a:p>
          <a:p>
            <a:endParaRPr lang="pt-BR" sz="1800" b="1" dirty="0">
              <a:latin typeface="+mj-lt"/>
              <a:ea typeface="Cambria"/>
            </a:endParaRPr>
          </a:p>
          <a:p>
            <a:r>
              <a:rPr lang="pt-BR" sz="1800" dirty="0">
                <a:latin typeface="+mj-lt"/>
              </a:rPr>
              <a:t> </a:t>
            </a:r>
            <a:endParaRPr lang="pt-BR" sz="1800" dirty="0">
              <a:ea typeface="Cambria"/>
            </a:endParaRPr>
          </a:p>
          <a:p>
            <a:r>
              <a:rPr lang="pt-BR" sz="1800" dirty="0">
                <a:ea typeface="Cambria"/>
              </a:rPr>
              <a:t>Prompt sugerido:</a:t>
            </a:r>
          </a:p>
          <a:p>
            <a:r>
              <a:rPr lang="pt-BR" sz="1800" dirty="0">
                <a:ea typeface="Cambria"/>
              </a:rPr>
              <a:t> 👉 “Liste para mim todos os Ipea - Comunica deste mês na minha caixa de entrada.”</a:t>
            </a:r>
            <a:endParaRPr lang="pt-BR" dirty="0"/>
          </a:p>
          <a:p>
            <a:endParaRPr lang="pt-BR" sz="1800" dirty="0">
              <a:ea typeface="Cambria"/>
            </a:endParaRPr>
          </a:p>
          <a:p>
            <a:endParaRPr lang="pt-BR" sz="1800" dirty="0">
              <a:ea typeface="Cambria"/>
            </a:endParaRPr>
          </a:p>
          <a:p>
            <a:r>
              <a:rPr lang="pt-BR" sz="1800" dirty="0">
                <a:ea typeface="Cambria"/>
              </a:rPr>
              <a:t>*Vamos acompanhar a solução juntos a solução desse problema</a:t>
            </a:r>
            <a:endParaRPr lang="pt-BR" dirty="0"/>
          </a:p>
          <a:p>
            <a:endParaRPr lang="pt-BR" sz="1800" dirty="0">
              <a:latin typeface="+mj-lt"/>
              <a:ea typeface="Cambria"/>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41836457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8845A9BA-A60F-6D2A-0B69-755D1186DCCB}"/>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7E4E860E-FD9B-DD3E-FC8E-6FF5E87471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3049E6FA-AE50-141E-7288-A5C410098849}"/>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AE26A42E-95B1-5B86-C8C2-FA172EE41D40}"/>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6D05AF89-435C-00DC-B894-5A5EAD4D0A5A}"/>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A3700CFA-02C7-B39A-8164-935A6E7F912A}"/>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3FA5D142-E7EC-F61B-7CD6-AC04A528EE86}"/>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2A8EDF73-F3F2-5A13-AAD3-3B3C3382253E}"/>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16E7F395-BD6B-BA99-29A4-B405460CFBEC}"/>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E93E280A-573A-08EA-D8B7-2A7C53EB22C7}"/>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2DC223B6-BAB7-BA9C-9342-A4CEF54D5636}"/>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27B2549E-687A-71B4-3F36-0D7B8F9F4083}"/>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FD11190A-BEBE-A68A-71F8-9AEC6D4DA485}"/>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7645F867-6E02-BB4B-8EA2-FE174D478DE9}"/>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AC8C4516-B93A-7E2E-2F17-203B4EA3137B}"/>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365692DB-FCF5-DD0A-265E-AF6C0DEEDBFB}"/>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9ACFD8FE-B216-A00A-3823-F7890AA29001}"/>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3BD00B3B-925F-E24B-0318-15E4CD45E8C6}"/>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B5DB5220-328F-D1E2-B5DE-B49B654EC47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6E378A54-ACF3-B6C7-40C6-FE5D6F5C4A47}"/>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EAEE9E23-4EA9-764B-3E89-D3CFB746BE8F}"/>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94423AA8-A497-0544-6B97-6EF6E25051E3}"/>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0C659ECA-C9B3-60DD-C962-DE9056A6DA70}"/>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E9DC34C2-72A5-D8D5-3C6E-7654767E07A6}"/>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41066025-D05C-5F05-0C93-3B44FCF3FF78}"/>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7AD8C820-2965-9932-F392-0CA1DEBE17DA}"/>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013B1C9E-9A8E-1CE6-B318-523FA861AA10}"/>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9F0C0191-CDA8-72C4-137E-D2A171169F47}"/>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D2E16281-8C4D-7E23-4A12-D49BF052A7E9}"/>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E7EBD5A0-D3B3-329D-93EB-DBF28D63C353}"/>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FA134844-D53F-E83C-49C5-5462CFB4B202}"/>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63395B38-9D95-B791-A92D-FC83A410FDF9}"/>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BD7931DE-9489-0438-3D28-3880FC5279C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4EE6CD66-35D6-35C1-33F8-8830A9584070}"/>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A15039A3-B12E-4F13-9354-1DE13BE90FB9}"/>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4D7B87E5-CFD4-BD08-C4F8-1391DB474533}"/>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Exercício 5</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94472A2F-AC7D-1366-4BD7-6772174573FE}"/>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DCB4590A-C2DA-1EF3-172E-80AF6C5F692B}"/>
              </a:ext>
            </a:extLst>
          </p:cNvPr>
          <p:cNvSpPr txBox="1">
            <a:spLocks/>
          </p:cNvSpPr>
          <p:nvPr/>
        </p:nvSpPr>
        <p:spPr>
          <a:xfrm>
            <a:off x="890659" y="1315409"/>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dirty="0">
                <a:latin typeface="+mj-lt"/>
                <a:ea typeface="Cambria"/>
              </a:rPr>
              <a:t>Gerar agenda para evento.</a:t>
            </a:r>
          </a:p>
          <a:p>
            <a:endParaRPr lang="pt-BR" sz="1800" b="1" dirty="0">
              <a:latin typeface="+mj-lt"/>
              <a:ea typeface="Cambria"/>
            </a:endParaRPr>
          </a:p>
          <a:p>
            <a:r>
              <a:rPr lang="pt-BR" sz="1800" dirty="0">
                <a:latin typeface="+mj-lt"/>
              </a:rPr>
              <a:t> </a:t>
            </a:r>
            <a:endParaRPr lang="pt-BR" sz="1800" dirty="0">
              <a:ea typeface="Cambria"/>
            </a:endParaRPr>
          </a:p>
          <a:p>
            <a:r>
              <a:rPr lang="pt-BR" sz="1800" dirty="0">
                <a:ea typeface="Cambria"/>
              </a:rPr>
              <a:t>Prompt:</a:t>
            </a:r>
          </a:p>
          <a:p>
            <a:endParaRPr lang="pt-BR" sz="1800" dirty="0">
              <a:ea typeface="Cambria"/>
            </a:endParaRPr>
          </a:p>
          <a:p>
            <a:r>
              <a:rPr lang="pt-BR" sz="1800" dirty="0">
                <a:ea typeface="Cambria"/>
              </a:rPr>
              <a:t> “Crie reuniões associadas às datas do curso.”</a:t>
            </a:r>
            <a:endParaRPr lang="pt-BR" dirty="0"/>
          </a:p>
          <a:p>
            <a:endParaRPr lang="pt-BR" sz="1800" dirty="0">
              <a:ea typeface="Cambria"/>
            </a:endParaRPr>
          </a:p>
          <a:p>
            <a:endParaRPr lang="pt-BR" sz="1800" dirty="0">
              <a:ea typeface="Cambria"/>
            </a:endParaRPr>
          </a:p>
          <a:p>
            <a:r>
              <a:rPr lang="pt-BR" sz="1800" dirty="0">
                <a:ea typeface="Cambria"/>
              </a:rPr>
              <a:t>*Vamos acompanhar a solução juntos a solução desse problema</a:t>
            </a:r>
            <a:endParaRPr lang="pt-BR" dirty="0"/>
          </a:p>
          <a:p>
            <a:endParaRPr lang="pt-BR" sz="1800" dirty="0">
              <a:latin typeface="+mj-lt"/>
              <a:ea typeface="Cambria"/>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21429888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F02B694F-79DE-73DE-A7A3-FB3ACD968720}"/>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59674FAC-F9AB-B749-55B4-C0FDD83C47D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C1101F2D-CF21-BA9F-C1B1-2ED57BDF20A4}"/>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451AC76B-D394-75BC-59BF-2B430D4CDDA2}"/>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98E21F52-303C-F303-75D0-6E9FF3C1F528}"/>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A178C2DD-FF52-ACD7-AE23-B0194DAB4B23}"/>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014566A8-7AF8-7141-73AA-274ED2241AA0}"/>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1780397F-3DE8-2A96-3FC4-1BF7907A7D7E}"/>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6C6844E2-B875-BF1E-F4B9-D8EB88F3259E}"/>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120E2E32-5674-0DA0-067C-E7F48A0D2F4D}"/>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5A5D21CD-EEEB-38E1-66DC-4250B5F8C4C1}"/>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3A7716A3-C567-F808-09E7-D9B9E4BD0440}"/>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8F6FD470-3529-E04F-7DCB-3D524847090F}"/>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2C0FB6C9-6038-76FD-5180-21AB26BC97A1}"/>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9D8B01E5-B04A-7C39-73C9-F3232144F423}"/>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1E0BDB43-FD51-748A-19CF-0D3C37BD9155}"/>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EDA26137-4B15-FF9E-F24B-436B944586F0}"/>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9DC37A2A-EE45-90EB-B541-ADEAB5F5F9FC}"/>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1E298437-A38E-D993-18C4-AE8DFD3003D6}"/>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C44B5453-0B3E-94AF-1C56-864812C308A2}"/>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CFF1D0A4-5821-4DE2-EB79-AB0041242272}"/>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7B0897F3-8C62-68A4-9BDD-1D0EA5E6AAE3}"/>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CF944ACE-7DFC-2599-CC0C-C6B20E6C7780}"/>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A81315E9-5162-7FD9-28D2-74A6CD44F9E6}"/>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F3D9A012-C7AB-EAC5-E210-BD9B2D0B2B44}"/>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F9A547AB-B193-FA18-95D3-A71BB21D44F9}"/>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A86E9A88-206B-5C51-62AB-9E8DAB81D85B}"/>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D9B74DC2-D8A9-A127-3B7C-EEB832ABB3F0}"/>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DC540A13-C7AD-35E6-68C9-304FCA392B86}"/>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16B26AC9-FF56-484A-8A8C-A3F7F34EE144}"/>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FC932EB2-0028-BCDE-1969-9C2B9A3B2F34}"/>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C31AAC57-9E41-2428-A302-42ECAE640B9D}"/>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377E2381-1F87-A30C-82A5-473CBCA1C597}"/>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34CD3D05-048F-C86C-ACED-55D2EF3BD8C9}"/>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8756FA36-3A7A-BB5F-B905-92217DD599B3}"/>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BC1C4697-39B0-8F9D-F986-6DA3D1EA61C0}"/>
              </a:ext>
            </a:extLst>
          </p:cNvPr>
          <p:cNvSpPr txBox="1">
            <a:spLocks/>
          </p:cNvSpPr>
          <p:nvPr/>
        </p:nvSpPr>
        <p:spPr>
          <a:xfrm>
            <a:off x="675324" y="442995"/>
            <a:ext cx="4950190" cy="78276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2 - IA no Teams</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01F3D731-A1A6-10B9-F66F-6FE771F7812D}"/>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63389C60-1FA7-B991-2C3F-A0121E61E12C}"/>
              </a:ext>
            </a:extLst>
          </p:cNvPr>
          <p:cNvSpPr txBox="1">
            <a:spLocks/>
          </p:cNvSpPr>
          <p:nvPr/>
        </p:nvSpPr>
        <p:spPr>
          <a:xfrm>
            <a:off x="890659" y="1218693"/>
            <a:ext cx="7763465" cy="3493636"/>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dirty="0">
                <a:latin typeface="+mj-lt"/>
              </a:rPr>
              <a:t>Este documento foi preparado para os exercícios de revisão com o </a:t>
            </a:r>
            <a:r>
              <a:rPr lang="pt-BR" sz="1800" dirty="0" err="1">
                <a:latin typeface="+mj-lt"/>
              </a:rPr>
              <a:t>Copilot</a:t>
            </a:r>
            <a:r>
              <a:rPr lang="pt-BR" sz="1800" dirty="0">
                <a:latin typeface="+mj-lt"/>
              </a:rPr>
              <a:t> no </a:t>
            </a:r>
            <a:r>
              <a:rPr lang="pt-BR" sz="1800" b="1" dirty="0">
                <a:latin typeface="+mj-lt"/>
              </a:rPr>
              <a:t>Microsoft Teams</a:t>
            </a:r>
            <a:r>
              <a:rPr lang="pt-BR" sz="1800" dirty="0">
                <a:latin typeface="+mj-lt"/>
              </a:rPr>
              <a:t>, dentro do curso </a:t>
            </a:r>
            <a:r>
              <a:rPr lang="pt-BR" sz="1800" i="1" dirty="0">
                <a:latin typeface="+mj-lt"/>
              </a:rPr>
              <a:t>Introdução à Inteligência Artificial</a:t>
            </a:r>
            <a:r>
              <a:rPr lang="pt-BR" sz="1800" dirty="0">
                <a:latin typeface="+mj-lt"/>
              </a:rPr>
              <a:t>.</a:t>
            </a:r>
            <a:endParaRPr lang="pt-BR" dirty="0"/>
          </a:p>
          <a:p>
            <a:endParaRPr lang="pt-BR" sz="1800" dirty="0">
              <a:latin typeface="+mj-lt"/>
            </a:endParaRPr>
          </a:p>
          <a:p>
            <a:r>
              <a:rPr lang="pt-BR" sz="1800" dirty="0">
                <a:latin typeface="+mj-lt"/>
              </a:rPr>
              <a:t> </a:t>
            </a:r>
            <a:r>
              <a:rPr lang="pt-BR" sz="1800" b="1" dirty="0">
                <a:latin typeface="+mj-lt"/>
              </a:rPr>
              <a:t>Objetivo</a:t>
            </a:r>
            <a:r>
              <a:rPr lang="pt-BR" sz="1800" dirty="0">
                <a:latin typeface="+mj-lt"/>
              </a:rPr>
              <a:t>: Mostrar como a IA ajuda a:</a:t>
            </a:r>
            <a:endParaRPr lang="pt-BR" dirty="0"/>
          </a:p>
          <a:p>
            <a:pPr marL="285743" indent="-285743">
              <a:buChar char="•"/>
            </a:pPr>
            <a:r>
              <a:rPr lang="pt-BR" sz="1800" dirty="0">
                <a:latin typeface="+mj-lt"/>
              </a:rPr>
              <a:t>Mostrar a transcrição de uma reunião;</a:t>
            </a:r>
          </a:p>
          <a:p>
            <a:pPr marL="285743" indent="-285743">
              <a:buChar char="•"/>
            </a:pPr>
            <a:r>
              <a:rPr lang="pt-BR" sz="1800" dirty="0">
                <a:latin typeface="+mj-lt"/>
              </a:rPr>
              <a:t>Gerar um resumo de uma reunião;</a:t>
            </a:r>
          </a:p>
          <a:p>
            <a:pPr marL="285743" indent="-285743">
              <a:buChar char="•"/>
            </a:pPr>
            <a:r>
              <a:rPr lang="pt-BR" sz="1800" dirty="0">
                <a:latin typeface="+mj-lt"/>
              </a:rPr>
              <a:t>Fazer perguntas sobre uma reunião.</a:t>
            </a:r>
          </a:p>
          <a:p>
            <a:endParaRPr lang="pt-BR" sz="1800" dirty="0">
              <a:latin typeface="+mj-lt"/>
            </a:endParaRPr>
          </a:p>
          <a:p>
            <a:r>
              <a:rPr lang="pt-BR" sz="1800" dirty="0">
                <a:latin typeface="+mj-lt"/>
              </a:rPr>
              <a:t> </a:t>
            </a:r>
          </a:p>
        </p:txBody>
      </p:sp>
    </p:spTree>
    <p:extLst>
      <p:ext uri="{BB962C8B-B14F-4D97-AF65-F5344CB8AC3E}">
        <p14:creationId xmlns:p14="http://schemas.microsoft.com/office/powerpoint/2010/main" val="6231771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5BF92874-42BF-46C0-89B8-D28EA79D49CC}"/>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BCDD1CD6-540D-CDC0-27B8-63642414B84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766A39B9-6003-38C0-8469-AF26C8ACA5D9}"/>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1A111865-6860-235D-5484-E18FFC456A9C}"/>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E5DB9F1A-8B2E-EA2D-C6E2-45736731FF01}"/>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EAE23B4A-B2B0-2537-F981-72B67AB4D5EE}"/>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AC679A80-2F74-145E-4A46-5207F7170328}"/>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49437B5E-141C-BC49-7EB8-A5ACB93570FE}"/>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D377C3C0-CDA8-2BA1-ABD8-8A4B29330E94}"/>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668820FC-76B7-C93C-65B0-D9DB39DF9917}"/>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FD7B1805-6BEC-434E-EAD1-65C85C7E3C29}"/>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7FE8407F-30A6-CE48-8294-173FE7F9E6A2}"/>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0182C9A2-9A4F-B329-397C-6B430C9A87F5}"/>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4903EABF-BB1F-C8E9-877F-442582548D1B}"/>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7839F74B-B970-6930-AB61-913289887C8D}"/>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0EBAF49B-719F-06B8-B0A7-4908F68853D8}"/>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1DB9AAC9-51CD-3A64-466F-B405321BD053}"/>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DDB7B691-1D2B-9485-BC5E-FC2E4B4845F4}"/>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DF23B66B-497C-40F2-653A-DB9BC4B7AF7C}"/>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5E2AB832-F591-DA92-1B75-086F025C74A5}"/>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0063E6EC-8F53-1D8B-36C3-A6813B5FF435}"/>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5933A324-52F5-109D-57E7-F69EE42763B1}"/>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AF4F4B22-E1D0-D3CD-FC4D-281EDAFB1767}"/>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97656CCE-6F5D-11DE-9C9A-9309DF623F1C}"/>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3800D56B-AEB8-F024-39BD-A0A92129F296}"/>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141C61AE-2ECB-5083-F88D-670C52DD57DC}"/>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8BF165FD-B6A5-BB39-8775-FC96541231FA}"/>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AF515E8A-957F-7CFC-38AD-B1ED773091AC}"/>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7EE1F6CB-CAE8-B604-3890-C7195C3EC402}"/>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18034DD4-CFD2-7602-8B25-7F47D82B3E07}"/>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9D8CA12E-D997-D025-B994-2A95DF60E872}"/>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A45E4EF3-CC31-46E2-C449-4AF920429B73}"/>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96EF7ACC-A27A-A0AC-D74B-102DAEF72FFC}"/>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4F239EE0-9ED6-9F10-C5CE-133BF4053A88}"/>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724AB189-2E04-3F99-82C9-A1C89FDB73D3}"/>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2E24ADFD-E770-1A2A-419C-4ADD6C193DDF}"/>
              </a:ext>
            </a:extLst>
          </p:cNvPr>
          <p:cNvSpPr txBox="1">
            <a:spLocks/>
          </p:cNvSpPr>
          <p:nvPr/>
        </p:nvSpPr>
        <p:spPr>
          <a:xfrm>
            <a:off x="675324" y="442995"/>
            <a:ext cx="7965952" cy="78276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Arial"/>
                <a:cs typeface="Arial"/>
              </a:rPr>
              <a:t>Texto Base para Exercícios</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E3D3EA08-3B7D-7AC7-4BD6-6185D13D8D8C}"/>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1343C483-5A6F-0942-9F8E-AF62BDD148DD}"/>
              </a:ext>
            </a:extLst>
          </p:cNvPr>
          <p:cNvSpPr txBox="1">
            <a:spLocks/>
          </p:cNvSpPr>
          <p:nvPr/>
        </p:nvSpPr>
        <p:spPr>
          <a:xfrm>
            <a:off x="890659" y="1332994"/>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dirty="0">
                <a:latin typeface="+mj-lt"/>
              </a:rPr>
              <a:t>Reunião de 18 de novembro: Curso Introdução ao uso de Inteligência Artificial no IPEA</a:t>
            </a:r>
            <a:endParaRPr lang="en-US" sz="1800" dirty="0">
              <a:latin typeface="+mj-lt"/>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261964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1CCE1E8B-B897-1A05-4BAA-5DD7DB408C6F}"/>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1FFE61E5-9F07-BA3D-6C4E-BFB22DAD8F6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98DC941F-4E68-3C82-554A-4B02E61107B3}"/>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4B0A7E3D-1304-B687-D0EF-4DAEFC6DE86B}"/>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5AD8746F-25F4-2D8C-4B8B-A7F77807E820}"/>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AC10E4CE-1115-11EA-4542-231D6358B08F}"/>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E18FAEAC-A6D7-8A8F-1561-4AE394744E23}"/>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18AF9329-4323-14C8-295E-78BC7EE958CB}"/>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720BDCE3-6C28-406B-83D8-19A393C5DE5B}"/>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A678940F-1D9F-87FE-1009-2A54A71F6DE5}"/>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86554ED0-E5E4-A189-8B00-163D0B59D94B}"/>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246DD943-264B-093C-F9F9-9E030610C799}"/>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FDC8D51B-01D9-6CD8-D850-5429009D8F01}"/>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E6006254-84A2-ACD3-1926-B0DB0F34322D}"/>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6F2C1843-024E-17FF-A57F-E6BA407D9433}"/>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8BF99992-C089-F460-A00E-BD27960CB0DC}"/>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D6603243-D584-471C-8E10-30E2CB9947CF}"/>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C0FDDA98-8F35-7D4D-F0AF-26A6D83A5649}"/>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FFA80349-2B48-CF06-6A9C-EFB20FD30444}"/>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E606F85F-756B-F021-AA51-8694523B7B8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99732129-0CD5-ACC8-13A9-59CBD0729830}"/>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115A290C-C12B-1790-569B-A622B9E937AF}"/>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71B17C68-8675-F44A-094F-C5286E6C7CAC}"/>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BBC5A3BD-3CFB-731C-BCF3-8D7516994855}"/>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E215BA86-6FE5-7192-A753-905D3BC4613B}"/>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E3BA7BF6-147F-912F-C739-2784A00B2E3E}"/>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0336CB31-3D92-83A1-5D1E-B768CE8618EB}"/>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49202118-5BDD-103F-F9BB-8F219BAE9857}"/>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6D45D07A-B384-5188-E1E2-D30E7356B19F}"/>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7A357574-15F0-C519-7F0F-24AF148C0D83}"/>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B34073E0-BC93-F0E1-34E1-2AC5BD742125}"/>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ADC00A58-9BE6-61EB-9E4E-ECB7B6519EF4}"/>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40937B20-D80E-5991-65BA-D46A1AB9D233}"/>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AD58395E-AB49-E3EE-AA84-51549AB7D15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F7C70C60-0395-F49C-773B-638D1385BACA}"/>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2E9261BF-EBD3-2193-EF18-53E89993DDE0}"/>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1</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8149247C-920A-9A6C-7855-C52B44A2706F}"/>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BBE74262-B42A-E066-B139-F151CEC355C8}"/>
              </a:ext>
            </a:extLst>
          </p:cNvPr>
          <p:cNvSpPr txBox="1">
            <a:spLocks/>
          </p:cNvSpPr>
          <p:nvPr/>
        </p:nvSpPr>
        <p:spPr>
          <a:xfrm>
            <a:off x="890659" y="1306617"/>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dirty="0">
                <a:latin typeface="+mj-lt"/>
                <a:ea typeface="Cambria"/>
              </a:rPr>
              <a:t>Abrir a transcrição no Navegador</a:t>
            </a:r>
          </a:p>
          <a:p>
            <a:endParaRPr lang="pt-BR" sz="1800" b="1" dirty="0">
              <a:latin typeface="+mj-lt"/>
              <a:ea typeface="Cambria"/>
            </a:endParaRPr>
          </a:p>
          <a:p>
            <a:r>
              <a:rPr lang="pt-BR" sz="1800" dirty="0">
                <a:latin typeface="+mj-lt"/>
              </a:rPr>
              <a:t> Passos</a:t>
            </a:r>
            <a:r>
              <a:rPr lang="pt-BR" sz="1800" dirty="0">
                <a:ea typeface="Cambria"/>
              </a:rPr>
              <a:t>:</a:t>
            </a:r>
            <a:endParaRPr lang="pt-BR" dirty="0"/>
          </a:p>
          <a:p>
            <a:pPr marL="285743" indent="-285743">
              <a:buChar char="•"/>
            </a:pPr>
            <a:r>
              <a:rPr lang="pt-BR" sz="1800" dirty="0">
                <a:ea typeface="Cambria"/>
              </a:rPr>
              <a:t>No chat da última aula clique sobre o ícone transcrição do vídeo com a gravação da reunião</a:t>
            </a:r>
          </a:p>
          <a:p>
            <a:pPr marL="285743" indent="-285743">
              <a:buChar char="•"/>
            </a:pPr>
            <a:r>
              <a:rPr lang="pt-BR" sz="1800" dirty="0">
                <a:ea typeface="Cambria"/>
              </a:rPr>
              <a:t>Depois abra a transcrição no navegador para fazermos a interação do conteúdo com o </a:t>
            </a:r>
            <a:r>
              <a:rPr lang="pt-BR" sz="1800" dirty="0" err="1">
                <a:ea typeface="Cambria"/>
              </a:rPr>
              <a:t>Copilot</a:t>
            </a:r>
            <a:r>
              <a:rPr lang="pt-BR" sz="1800" dirty="0">
                <a:ea typeface="Cambria"/>
              </a:rPr>
              <a:t>.</a:t>
            </a: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dirty="0"/>
          </a:p>
          <a:p>
            <a:pPr marL="285743" indent="-285743">
              <a:buChar char="•"/>
            </a:pPr>
            <a:endParaRPr lang="pt-BR" sz="1800" dirty="0">
              <a:ea typeface="Cambria"/>
            </a:endParaRPr>
          </a:p>
          <a:p>
            <a:endParaRPr lang="pt-BR" sz="1800" dirty="0">
              <a:latin typeface="+mj-lt"/>
            </a:endParaRPr>
          </a:p>
          <a:p>
            <a:endParaRPr lang="pt-BR" sz="1800" dirty="0">
              <a:latin typeface="+mj-lt"/>
            </a:endParaRPr>
          </a:p>
        </p:txBody>
      </p:sp>
      <p:pic>
        <p:nvPicPr>
          <p:cNvPr id="39" name="Imagem 38">
            <a:extLst>
              <a:ext uri="{FF2B5EF4-FFF2-40B4-BE49-F238E27FC236}">
                <a16:creationId xmlns:a16="http://schemas.microsoft.com/office/drawing/2014/main" id="{23824F9F-B268-B216-DEC0-AA648E6040C8}"/>
              </a:ext>
            </a:extLst>
          </p:cNvPr>
          <p:cNvPicPr>
            <a:picLocks noChangeAspect="1"/>
          </p:cNvPicPr>
          <p:nvPr/>
        </p:nvPicPr>
        <p:blipFill>
          <a:blip r:embed="rId6"/>
          <a:srcRect l="2735" r="6907"/>
          <a:stretch>
            <a:fillRect/>
          </a:stretch>
        </p:blipFill>
        <p:spPr>
          <a:xfrm>
            <a:off x="159317" y="3238413"/>
            <a:ext cx="4467417" cy="1121726"/>
          </a:xfrm>
          <a:prstGeom prst="rect">
            <a:avLst/>
          </a:prstGeom>
        </p:spPr>
      </p:pic>
      <p:pic>
        <p:nvPicPr>
          <p:cNvPr id="41" name="Imagem 40">
            <a:extLst>
              <a:ext uri="{FF2B5EF4-FFF2-40B4-BE49-F238E27FC236}">
                <a16:creationId xmlns:a16="http://schemas.microsoft.com/office/drawing/2014/main" id="{D5D76A4A-D573-4521-508D-54B65952F3F6}"/>
              </a:ext>
            </a:extLst>
          </p:cNvPr>
          <p:cNvPicPr>
            <a:picLocks noChangeAspect="1"/>
          </p:cNvPicPr>
          <p:nvPr/>
        </p:nvPicPr>
        <p:blipFill>
          <a:blip r:embed="rId7"/>
          <a:srcRect l="2910" r="4729"/>
          <a:stretch>
            <a:fillRect/>
          </a:stretch>
        </p:blipFill>
        <p:spPr>
          <a:xfrm>
            <a:off x="5380893" y="3083171"/>
            <a:ext cx="3556786" cy="1850489"/>
          </a:xfrm>
          <a:prstGeom prst="rect">
            <a:avLst/>
          </a:prstGeom>
        </p:spPr>
      </p:pic>
    </p:spTree>
    <p:extLst>
      <p:ext uri="{BB962C8B-B14F-4D97-AF65-F5344CB8AC3E}">
        <p14:creationId xmlns:p14="http://schemas.microsoft.com/office/powerpoint/2010/main" val="34018934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2F7FD6D4-0733-C3EB-76FD-BE8AFE8AC8BF}"/>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C0372D52-9B46-B5F9-1CFC-031A75E681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F7674F48-1EC2-90E7-6FBB-259CE849A240}"/>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45C1F7D5-50FA-008E-A0FC-3A818FF89216}"/>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351F2F86-D903-D041-563F-4D74B51972A6}"/>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B430844E-B45D-E1B3-99EE-10077066C39E}"/>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B7F92C85-5F33-50CE-188A-19ADA8D0B51D}"/>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E0606F0C-3E93-F8A9-19F0-F5D5BCC18934}"/>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9B35E739-1D70-656D-2E43-BE21D71A7C1A}"/>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C2E7F323-38F6-789F-8DD8-10C4F98EB45D}"/>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EBFA56C6-390B-B5F0-9544-D192CAEBCE61}"/>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180F6107-A017-39F5-1DBD-B5F3BD2BD2F6}"/>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58A5AA04-EB0C-C473-12D6-6D154C3D41C2}"/>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CCB41BD4-8FB8-F24B-749A-D7937D0D2A14}"/>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6E03934A-4732-FD0D-AED7-5258323D22CB}"/>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A2354999-E7C3-3A1B-D076-00A0AC1B1FCC}"/>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E96EC6AB-BD64-5527-0806-9FC1F1F66ACE}"/>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2361B34F-4F38-29D7-D4FB-58DED68C447B}"/>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5529E95F-BDC2-5632-EC76-F28FD6B781A3}"/>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FEC00686-98C5-5EC0-55CC-16E31BE4CF9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7B9FED8D-5888-C821-8F16-BDDE13DC73BD}"/>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65BBC830-D7DD-1657-F6FD-CF3E87EFB276}"/>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8D09555A-EE47-BFA0-CB5A-AEC633E35978}"/>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D78046AB-31F8-3CCD-0839-03762413C5FC}"/>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BB0F4F65-5C9A-903E-60E2-3A87F0217493}"/>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A30CF2A2-ED7E-2963-28F0-3075EADE15F0}"/>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160CB7DB-21EC-F994-4397-DD8292FF0FD4}"/>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77FEFCC8-CA34-4F57-9AE0-A1CD20F4267A}"/>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494546D9-3AFB-0E37-7EAF-1786852C8FC7}"/>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92A1FC08-1548-E9C9-5BB6-94AD88E52E71}"/>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3367650D-801F-048D-D7B5-30F4F9DA2EFB}"/>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80B15FC8-24BC-E66F-D2AE-B6DEC0E8D18C}"/>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ABEC8769-3DEB-BC3B-6AF9-C4C28942FE1E}"/>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0C27347A-FADB-040E-7486-967BD35F5707}"/>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52477B2B-864C-D09E-5464-AAD5705904AB}"/>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393C0CA6-A5AE-A159-6239-F12DF8050CB9}"/>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Exercício 2</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0E379F15-097D-6C9F-DE2C-80021B500CF5}"/>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201DF08C-EBDA-41B4-1607-DA6F263FE2F2}"/>
              </a:ext>
            </a:extLst>
          </p:cNvPr>
          <p:cNvSpPr txBox="1">
            <a:spLocks/>
          </p:cNvSpPr>
          <p:nvPr/>
        </p:nvSpPr>
        <p:spPr>
          <a:xfrm>
            <a:off x="890659" y="1306617"/>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dirty="0">
                <a:latin typeface="+mj-lt"/>
                <a:ea typeface="Cambria"/>
              </a:rPr>
              <a:t>Resumir o Conteúdo da Reunião</a:t>
            </a:r>
          </a:p>
          <a:p>
            <a:endParaRPr lang="pt-BR" sz="1800" b="1" dirty="0">
              <a:latin typeface="+mj-lt"/>
              <a:ea typeface="Cambria"/>
            </a:endParaRPr>
          </a:p>
          <a:p>
            <a:r>
              <a:rPr lang="pt-BR" sz="1800" dirty="0">
                <a:latin typeface="+mj-lt"/>
              </a:rPr>
              <a:t> </a:t>
            </a:r>
          </a:p>
          <a:p>
            <a:r>
              <a:rPr lang="pt-BR" sz="1800" dirty="0">
                <a:ea typeface="Cambria"/>
              </a:rPr>
              <a:t>Prompt sugerido:</a:t>
            </a:r>
          </a:p>
          <a:p>
            <a:r>
              <a:rPr lang="pt-BR" sz="1800" dirty="0">
                <a:ea typeface="Cambria"/>
              </a:rPr>
              <a:t> 👉</a:t>
            </a:r>
            <a:r>
              <a:rPr lang="pt-BR" sz="1800" dirty="0">
                <a:latin typeface="+mj-lt"/>
              </a:rPr>
              <a:t> “Resuma o conteúdo da transcrição dessa reunião.”</a:t>
            </a: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dirty="0"/>
          </a:p>
          <a:p>
            <a:pPr marL="285743" indent="-285743">
              <a:buChar char="•"/>
            </a:pPr>
            <a:endParaRPr lang="pt-BR" sz="1800" dirty="0">
              <a:ea typeface="Cambria"/>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3082174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1BEBCD83-6CD6-AC36-5056-2DE508A4FFD4}"/>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1355C4A1-D07A-2DAF-0449-430EFEA40B1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7ADBBACD-CA6A-A60E-A3A7-7DC17095A569}"/>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5A65FB00-B6EB-169C-4633-3148E7A55E72}"/>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12595F6A-455F-1502-FC92-2AD009830EFE}"/>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604FE643-40B8-F601-2EBB-973B9F8055EE}"/>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A808A12D-DE5C-550F-F973-C69F711DA3D8}"/>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21FE3389-9D10-0E1E-8742-95DFBBF8249C}"/>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8465BA00-2ED7-356F-07BC-C6B99D677084}"/>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C6B40920-6F63-46D8-C35F-D3826B62942E}"/>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41B0A7EA-9D11-B2B2-6ECD-62A909E0404D}"/>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9D1D7371-E399-0EE3-6FBD-422136F37E41}"/>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55A86F08-7740-EA03-5844-E7EFC0BBAB56}"/>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F0C09E87-C6D3-A2E9-ED7A-E6248901A8E1}"/>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64E16909-3E71-3E8E-19E0-4D3CD90A6337}"/>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36549E76-390D-76B9-F489-5B330DA9D2CE}"/>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747DA26D-3286-5C38-396A-3F9F2FB3DD08}"/>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8E475980-3795-5EB6-6873-3828142DDEBB}"/>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BC06A9A5-6ED7-CE4C-0E68-34BF6F6C9958}"/>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42326735-8B6F-D348-FA9F-905A9EE6C418}"/>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E51DAD09-9098-F632-D483-C27A1C3543FB}"/>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D6CABEA4-5663-F297-08C5-B65EB25F93B7}"/>
              </a:ext>
            </a:extLst>
          </p:cNvPr>
          <p:cNvSpPr/>
          <p:nvPr/>
        </p:nvSpPr>
        <p:spPr>
          <a:xfrm>
            <a:off x="0" y="-10656"/>
            <a:ext cx="8021014" cy="515415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06CF65B6-594C-BD34-55CF-6B8B296EDBE5}"/>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FE72EE83-B29F-9841-C187-1546C286E900}"/>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69113046-562F-AC00-6002-83A845664C28}"/>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6" name="Google Shape;937;p37">
            <a:extLst>
              <a:ext uri="{FF2B5EF4-FFF2-40B4-BE49-F238E27FC236}">
                <a16:creationId xmlns:a16="http://schemas.microsoft.com/office/drawing/2014/main" id="{E5B66599-7D00-BF64-C968-D608E888315A}"/>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7" name="Google Shape;937;p37">
            <a:extLst>
              <a:ext uri="{FF2B5EF4-FFF2-40B4-BE49-F238E27FC236}">
                <a16:creationId xmlns:a16="http://schemas.microsoft.com/office/drawing/2014/main" id="{0FD527EA-E427-F9BF-147D-ED6D24D62FBD}"/>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0A4FE9E6-19EA-2038-9408-2624F668703E}"/>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solidFill>
                  <a:schemeClr val="bg2"/>
                </a:solidFill>
                <a:latin typeface="+mj-lt"/>
                <a:cs typeface="Arial" panose="020B0604020202020204" pitchFamily="34" charset="0"/>
              </a:rPr>
              <a:t>Nossos Encontros</a:t>
            </a:r>
          </a:p>
        </p:txBody>
      </p:sp>
      <p:cxnSp>
        <p:nvCxnSpPr>
          <p:cNvPr id="37" name="Conector reto 36">
            <a:extLst>
              <a:ext uri="{FF2B5EF4-FFF2-40B4-BE49-F238E27FC236}">
                <a16:creationId xmlns:a16="http://schemas.microsoft.com/office/drawing/2014/main" id="{10698D71-24E3-D62B-6317-43E75B5501FF}"/>
              </a:ext>
            </a:extLst>
          </p:cNvPr>
          <p:cNvCxnSpPr>
            <a:cxnSpLocks/>
          </p:cNvCxnSpPr>
          <p:nvPr/>
        </p:nvCxnSpPr>
        <p:spPr>
          <a:xfrm>
            <a:off x="-5" y="1165521"/>
            <a:ext cx="3581405" cy="0"/>
          </a:xfrm>
          <a:prstGeom prst="line">
            <a:avLst/>
          </a:prstGeom>
          <a:ln/>
        </p:spPr>
        <p:style>
          <a:lnRef idx="1">
            <a:schemeClr val="accent6"/>
          </a:lnRef>
          <a:fillRef idx="0">
            <a:schemeClr val="accent6"/>
          </a:fillRef>
          <a:effectRef idx="0">
            <a:schemeClr val="accent6"/>
          </a:effectRef>
          <a:fontRef idx="minor">
            <a:schemeClr val="tx1"/>
          </a:fontRef>
        </p:style>
      </p:cxnSp>
      <p:sp>
        <p:nvSpPr>
          <p:cNvPr id="38" name="Google Shape;997;p39">
            <a:extLst>
              <a:ext uri="{FF2B5EF4-FFF2-40B4-BE49-F238E27FC236}">
                <a16:creationId xmlns:a16="http://schemas.microsoft.com/office/drawing/2014/main" id="{5F62279A-3198-F973-B84B-B8654D0487AE}"/>
              </a:ext>
            </a:extLst>
          </p:cNvPr>
          <p:cNvSpPr txBox="1">
            <a:spLocks/>
          </p:cNvSpPr>
          <p:nvPr/>
        </p:nvSpPr>
        <p:spPr>
          <a:xfrm>
            <a:off x="831829" y="1302735"/>
            <a:ext cx="6756898" cy="176233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Clr>
                <a:srgbClr val="FFFFFF"/>
              </a:buClr>
              <a:buFont typeface="Arial" panose="020B0604020202020204" pitchFamily="34" charset="0"/>
              <a:buChar char="•"/>
            </a:pPr>
            <a:r>
              <a:rPr lang="pt-BR" sz="1800" dirty="0">
                <a:solidFill>
                  <a:schemeClr val="bg2"/>
                </a:solidFill>
                <a:latin typeface="+mj-lt"/>
              </a:rPr>
              <a:t>18 de novembro - </a:t>
            </a:r>
            <a:r>
              <a:rPr lang="pt-BR" b="1" dirty="0">
                <a:solidFill>
                  <a:schemeClr val="bg2"/>
                </a:solidFill>
              </a:rPr>
              <a:t>IA para Produtividade no Trabalho</a:t>
            </a:r>
            <a:endParaRPr lang="pt-BR" sz="1800" dirty="0">
              <a:solidFill>
                <a:schemeClr val="bg2"/>
              </a:solidFill>
              <a:latin typeface="+mj-lt"/>
            </a:endParaRPr>
          </a:p>
          <a:p>
            <a:pPr marL="285750" indent="-285750">
              <a:buClr>
                <a:srgbClr val="FFFFFF"/>
              </a:buClr>
              <a:buFont typeface="Arial" panose="020B0604020202020204" pitchFamily="34" charset="0"/>
              <a:buChar char="•"/>
            </a:pPr>
            <a:r>
              <a:rPr lang="pt-BR" sz="1800" dirty="0">
                <a:solidFill>
                  <a:schemeClr val="bg2"/>
                </a:solidFill>
                <a:highlight>
                  <a:srgbClr val="800000"/>
                </a:highlight>
                <a:latin typeface="+mj-lt"/>
              </a:rPr>
              <a:t>25 de novembro - </a:t>
            </a:r>
            <a:r>
              <a:rPr lang="pt-BR" b="1" dirty="0">
                <a:solidFill>
                  <a:schemeClr val="bg2"/>
                </a:solidFill>
                <a:highlight>
                  <a:srgbClr val="800000"/>
                </a:highlight>
              </a:rPr>
              <a:t>IA para Comunicação, Gestão e </a:t>
            </a:r>
            <a:r>
              <a:rPr lang="pt-BR" b="1" strike="sngStrike" dirty="0">
                <a:solidFill>
                  <a:schemeClr val="bg2"/>
                </a:solidFill>
                <a:highlight>
                  <a:srgbClr val="800000"/>
                </a:highlight>
              </a:rPr>
              <a:t>SEI</a:t>
            </a:r>
            <a:r>
              <a:rPr lang="pt-BR" b="1" dirty="0">
                <a:solidFill>
                  <a:schemeClr val="bg2"/>
                </a:solidFill>
                <a:highlight>
                  <a:srgbClr val="800000"/>
                </a:highlight>
              </a:rPr>
              <a:t> [Agente </a:t>
            </a:r>
            <a:r>
              <a:rPr lang="pt-BR" b="1" dirty="0" err="1">
                <a:solidFill>
                  <a:schemeClr val="bg2"/>
                </a:solidFill>
                <a:highlight>
                  <a:srgbClr val="800000"/>
                </a:highlight>
              </a:rPr>
              <a:t>Copilot</a:t>
            </a:r>
            <a:r>
              <a:rPr lang="pt-BR" b="1" dirty="0">
                <a:solidFill>
                  <a:schemeClr val="bg2"/>
                </a:solidFill>
                <a:highlight>
                  <a:srgbClr val="800000"/>
                </a:highlight>
              </a:rPr>
              <a:t>] </a:t>
            </a:r>
            <a:endParaRPr lang="pt-BR" sz="1800" dirty="0">
              <a:solidFill>
                <a:schemeClr val="bg2"/>
              </a:solidFill>
              <a:highlight>
                <a:srgbClr val="800000"/>
              </a:highlight>
              <a:latin typeface="+mj-lt"/>
            </a:endParaRPr>
          </a:p>
          <a:p>
            <a:pPr marL="285750" indent="-285750">
              <a:buClr>
                <a:srgbClr val="FFFFFF"/>
              </a:buClr>
              <a:buFont typeface="Arial" panose="020B0604020202020204" pitchFamily="34" charset="0"/>
              <a:buChar char="•"/>
            </a:pPr>
            <a:r>
              <a:rPr lang="pt-BR" sz="1800" dirty="0">
                <a:solidFill>
                  <a:schemeClr val="bg2"/>
                </a:solidFill>
                <a:latin typeface="+mj-lt"/>
              </a:rPr>
              <a:t>02 de dezembro - </a:t>
            </a:r>
            <a:r>
              <a:rPr lang="pt-BR" b="1" dirty="0">
                <a:solidFill>
                  <a:schemeClr val="bg2"/>
                </a:solidFill>
              </a:rPr>
              <a:t>IA no IPEA: Aplicações e Futuro </a:t>
            </a:r>
            <a:endParaRPr lang="pt-BR" sz="1800" dirty="0">
              <a:solidFill>
                <a:schemeClr val="bg2"/>
              </a:solidFill>
              <a:latin typeface="+mj-lt"/>
            </a:endParaRPr>
          </a:p>
          <a:p>
            <a:endParaRPr lang="pt-BR" sz="1800" dirty="0">
              <a:solidFill>
                <a:schemeClr val="bg2"/>
              </a:solidFill>
              <a:latin typeface="+mj-lt"/>
            </a:endParaRPr>
          </a:p>
          <a:p>
            <a:r>
              <a:rPr lang="pt-BR" sz="1800" dirty="0">
                <a:solidFill>
                  <a:schemeClr val="bg2"/>
                </a:solidFill>
                <a:latin typeface="+mj-lt"/>
              </a:rPr>
              <a:t>Das 14h:30 às 16h:30</a:t>
            </a:r>
          </a:p>
        </p:txBody>
      </p:sp>
    </p:spTree>
    <p:extLst>
      <p:ext uri="{BB962C8B-B14F-4D97-AF65-F5344CB8AC3E}">
        <p14:creationId xmlns:p14="http://schemas.microsoft.com/office/powerpoint/2010/main" val="32007289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FC3E11C0-D5CE-1F02-F0D2-3C30BE56B041}"/>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C1CD7D3B-88F3-151D-1BFF-1FDDF5FB658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2C6FF036-029C-A407-F9DA-1AC8953592C2}"/>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F612DE4D-3062-A644-07E4-B0F2AFE6718D}"/>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27E40C03-4C74-8C7D-A90E-E74F39062C70}"/>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3278392C-671E-EC6A-99EF-A2B59DA51EE9}"/>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636117C6-D304-3815-C5E4-6584E2CA2F40}"/>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44FA4A9D-784F-9EB1-7062-F5D5EB7198B8}"/>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7D08AE7A-CCA4-5228-FA88-14949666EB81}"/>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A10496D8-F891-F85B-A09E-4C70156F5DCA}"/>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A80B9BE5-65F0-BFB0-7FBE-41E6D704FEE3}"/>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FA0ED4AA-3A8D-64E7-52BE-73515755C0BD}"/>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B9835B0B-A63F-78BD-13AE-FE9E772C9ABF}"/>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586037DE-A04F-83BC-5E67-885A29D3C96B}"/>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2775A7AB-A067-F343-3DE7-44B5D68F23B9}"/>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69034763-9436-631C-4D6B-2BDACDF3CB67}"/>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9425EEEC-E79E-7ADE-2AB1-4714C63054C9}"/>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5738D6C6-49AC-F97B-5737-60B872446A6B}"/>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D7428963-4582-7827-1CDA-CECD76FE9224}"/>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D333EAB2-4094-D671-1021-3D85BC597DF3}"/>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7D9F34B4-8B3E-DAC0-2E89-B8CB38919854}"/>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0FC88188-08A9-2210-6BB0-2850BE260441}"/>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0E6BA149-2BDB-4A71-77A2-F3DB4C344BD8}"/>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6BEDEA00-C242-8F57-7037-07622703D7EC}"/>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1E35CA45-07C8-B6AB-C556-FDCE30D2530E}"/>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2CF41327-2AFE-86DE-BF31-D04113D8D4CB}"/>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3A51EABA-9306-3666-3F52-6CFB041F5D21}"/>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CF6BD1C7-CC6B-EA2F-62E5-855768765BC8}"/>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A0752E56-0DBD-9171-9439-C0450721A5B0}"/>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9F1F8298-2E01-5827-998B-929775F60E3F}"/>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163D9457-2779-16F2-E591-2B60BA652BF8}"/>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4E3E4EFA-B9FA-599A-2093-FE17CB6CD832}"/>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2E8D7F8F-7349-B5E6-E790-02FF4D84AD28}"/>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DC53368C-B6A8-66C3-DE0A-5427BE958BFB}"/>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31F84830-B5B1-F3FC-0DC7-455C9E00CBE2}"/>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BEE9E50B-FC3A-4871-E642-923A38ECE4E5}"/>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Exercício 3</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5A63D558-62F6-9E25-7369-1E75EE2C2296}"/>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B66F3E95-ABE4-875A-7A10-40E0B8916264}"/>
              </a:ext>
            </a:extLst>
          </p:cNvPr>
          <p:cNvSpPr txBox="1">
            <a:spLocks/>
          </p:cNvSpPr>
          <p:nvPr/>
        </p:nvSpPr>
        <p:spPr>
          <a:xfrm>
            <a:off x="890659" y="1306617"/>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dirty="0">
                <a:latin typeface="+mj-lt"/>
                <a:ea typeface="Cambria"/>
              </a:rPr>
              <a:t>Fazer perguntas sobre uma reunião</a:t>
            </a:r>
          </a:p>
          <a:p>
            <a:endParaRPr lang="pt-BR" sz="1800" b="1" dirty="0">
              <a:latin typeface="+mj-lt"/>
              <a:ea typeface="Cambria"/>
            </a:endParaRPr>
          </a:p>
          <a:p>
            <a:r>
              <a:rPr lang="pt-BR" sz="1800" dirty="0">
                <a:latin typeface="+mj-lt"/>
              </a:rPr>
              <a:t> </a:t>
            </a:r>
          </a:p>
          <a:p>
            <a:r>
              <a:rPr lang="pt-BR" sz="1800" dirty="0">
                <a:ea typeface="Cambria"/>
              </a:rPr>
              <a:t>Prompt sugerido:</a:t>
            </a:r>
          </a:p>
          <a:p>
            <a:r>
              <a:rPr lang="pt-BR" sz="1800" dirty="0">
                <a:ea typeface="Cambria"/>
              </a:rPr>
              <a:t> 👉 “</a:t>
            </a:r>
            <a:r>
              <a:rPr lang="pt-BR" sz="1800" dirty="0">
                <a:latin typeface="+mj-lt"/>
              </a:rPr>
              <a:t>Faça um resumo do conteúdo relacionado dessa reunião relacionado ao </a:t>
            </a:r>
            <a:r>
              <a:rPr lang="pt-BR" sz="1800" dirty="0" err="1">
                <a:latin typeface="+mj-lt"/>
              </a:rPr>
              <a:t>IpeaGPT</a:t>
            </a:r>
            <a:r>
              <a:rPr lang="pt-BR" sz="1800" dirty="0">
                <a:latin typeface="+mj-lt"/>
              </a:rPr>
              <a:t>.”</a:t>
            </a: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dirty="0"/>
          </a:p>
          <a:p>
            <a:pPr marL="285743" indent="-285743">
              <a:buChar char="•"/>
            </a:pPr>
            <a:endParaRPr lang="pt-BR" sz="1800" dirty="0">
              <a:ea typeface="Cambria"/>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32614564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EB595BE4-51EA-D1AC-9EC8-7C99BD8306F9}"/>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E9F16F02-7B5D-52DC-3739-7BBBABCC02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5E11143F-2BEE-4CEF-2712-A26113A9D744}"/>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079722E8-C820-700F-92C1-86EA5171D43B}"/>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B213C14D-ADBD-49E2-3CCE-87171AD1882F}"/>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8198A6EE-15B2-F35C-FE85-43E50A027606}"/>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D19DDB25-FD51-8A65-5CCD-7665F0E170D8}"/>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4910724D-A9D8-FFBB-8B09-D205584CA293}"/>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E42E3680-2502-D893-A95A-0A7C065F4586}"/>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0C09C8D6-C9D8-A8B2-5269-5769943C2FC9}"/>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4105A942-A7C3-2277-B0E7-5054D04C8D5D}"/>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3E9B0207-8CFF-B083-0846-7C8515C78083}"/>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EF0C9F50-6D6C-6B80-1194-9FF04C16F9FA}"/>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10E135DE-83CC-B5E0-0A40-83D8496C032E}"/>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27D1A5A7-9E73-CC05-C243-2EB9BCA902AD}"/>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4BB4CD51-2CAC-4997-3AF3-FB2D1977BE29}"/>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18CD22F0-6EEC-58EB-4C52-AB70F89C8C50}"/>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F68531ED-8247-C55A-8701-D77DEF83A6D0}"/>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42F3A274-F239-E440-B33A-BC60C15E8B1C}"/>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A9D58615-A74D-FE9B-493D-397520995C3A}"/>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7E0925E9-A180-B31B-646D-1A9A9DC6AED2}"/>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ADFD7888-CDEE-1E83-BF66-57D4E7CCA904}"/>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28250EAF-FBDE-C9DE-B603-12B0D6E8D502}"/>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16739DC7-DBB9-E309-38DB-7714377EA125}"/>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EB19F5BF-CE35-B468-CEEA-D9766B342920}"/>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D180A544-3F4C-1410-2730-A9715F50BBCB}"/>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6CD993F0-AA0E-C005-B318-87CA80F1791A}"/>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FE28A746-3285-5F28-23F1-1B9713D61C48}"/>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6D35B830-2591-4C30-1279-A49378B53737}"/>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2315DABA-5953-CEC2-2F7A-304D74B99D56}"/>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724809E8-E24A-3695-F64F-73C4505A4BAD}"/>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A774D476-9F42-8B6B-603E-414B8F84BB81}"/>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BEC42AFA-C0DA-68EB-9A58-BBD1C9233016}"/>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BB157843-1227-2B35-68FC-7680B435D359}"/>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81393D90-CD41-A87F-1098-2A0FF8E81CF8}"/>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7FF1AEED-30C9-2679-07AA-D4D24EB23285}"/>
              </a:ext>
            </a:extLst>
          </p:cNvPr>
          <p:cNvSpPr txBox="1">
            <a:spLocks/>
          </p:cNvSpPr>
          <p:nvPr/>
        </p:nvSpPr>
        <p:spPr>
          <a:xfrm>
            <a:off x="675323" y="478163"/>
            <a:ext cx="6129741"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Arial"/>
                <a:cs typeface="Arial"/>
              </a:rPr>
              <a:t>3 - O que é um Agente de IA?</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2691C4C2-344C-A9C9-9FE3-2DB3B79BCDCD}"/>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aphicFrame>
        <p:nvGraphicFramePr>
          <p:cNvPr id="39" name="Content Placeholder 2">
            <a:extLst>
              <a:ext uri="{FF2B5EF4-FFF2-40B4-BE49-F238E27FC236}">
                <a16:creationId xmlns:a16="http://schemas.microsoft.com/office/drawing/2014/main" id="{F1B513B6-2DAB-2F82-6BB3-C5DBD6E97484}"/>
              </a:ext>
            </a:extLst>
          </p:cNvPr>
          <p:cNvGraphicFramePr>
            <a:graphicFrameLocks noGrp="1"/>
          </p:cNvGraphicFramePr>
          <p:nvPr>
            <p:extLst>
              <p:ext uri="{D42A27DB-BD31-4B8C-83A1-F6EECF244321}">
                <p14:modId xmlns:p14="http://schemas.microsoft.com/office/powerpoint/2010/main" val="3509726972"/>
              </p:ext>
            </p:extLst>
          </p:nvPr>
        </p:nvGraphicFramePr>
        <p:xfrm>
          <a:off x="570354" y="1479258"/>
          <a:ext cx="8003293" cy="355286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6814279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052EEB5B-1FEB-3578-3E2D-3846C7198477}"/>
            </a:ext>
          </a:extLst>
        </p:cNvPr>
        <p:cNvGrpSpPr/>
        <p:nvPr/>
      </p:nvGrpSpPr>
      <p:grpSpPr>
        <a:xfrm>
          <a:off x="0" y="0"/>
          <a:ext cx="0" cy="0"/>
          <a:chOff x="0" y="0"/>
          <a:chExt cx="0" cy="0"/>
        </a:xfrm>
      </p:grpSpPr>
      <p:pic>
        <p:nvPicPr>
          <p:cNvPr id="43" name="Imagem 42" descr="Diagrama&#10;&#10;O conteúdo gerado por IA pode estar incorreto.">
            <a:extLst>
              <a:ext uri="{FF2B5EF4-FFF2-40B4-BE49-F238E27FC236}">
                <a16:creationId xmlns:a16="http://schemas.microsoft.com/office/drawing/2014/main" id="{FB8C1A05-806D-DEFB-A1EE-A3BF936D81A2}"/>
              </a:ext>
            </a:extLst>
          </p:cNvPr>
          <p:cNvPicPr>
            <a:picLocks noChangeAspect="1"/>
          </p:cNvPicPr>
          <p:nvPr/>
        </p:nvPicPr>
        <p:blipFill>
          <a:blip r:embed="rId3"/>
          <a:stretch>
            <a:fillRect/>
          </a:stretch>
        </p:blipFill>
        <p:spPr>
          <a:xfrm>
            <a:off x="214877" y="1399738"/>
            <a:ext cx="8652465" cy="3113007"/>
          </a:xfrm>
          <a:prstGeom prst="rect">
            <a:avLst/>
          </a:prstGeom>
        </p:spPr>
      </p:pic>
      <p:pic>
        <p:nvPicPr>
          <p:cNvPr id="983" name="Gráfico 982">
            <a:extLst>
              <a:ext uri="{FF2B5EF4-FFF2-40B4-BE49-F238E27FC236}">
                <a16:creationId xmlns:a16="http://schemas.microsoft.com/office/drawing/2014/main" id="{E0BF928C-C0A6-7301-26BC-488BD492F60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5B952542-332F-9D96-9AAE-493D003EDA06}"/>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F635A0E0-A316-1BCF-9A51-8B6B5177BB46}"/>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AB7323B8-F644-3013-FE78-D9781EABCA5A}"/>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270847D6-0426-461B-3FFA-24956EECB603}"/>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B91711AE-5F46-ED8F-9A87-6717961E6044}"/>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8AB481A0-6344-ACE4-C69B-AE9085EB9223}"/>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D193EB26-421B-34CD-7E7B-E85ADEF31D01}"/>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41BF7938-5A5E-68E1-C975-C574138E19EA}"/>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CD129B00-4383-6923-D56F-845EC37A5C39}"/>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36CED0D5-424D-C958-3FF9-2510177A63A8}"/>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D7A4C47D-82FD-97D4-99C2-2D57059AA3AE}"/>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8CB44D50-DDB4-4D7A-BBDB-B0405CCD757C}"/>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E7EA9817-1E5F-1D2D-C858-70B4A59B7D76}"/>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B9C41D1D-C314-C4A8-32BB-36F386CCCF5F}"/>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9103A4A2-0CE1-22AD-C9EC-E3169C0A2E73}"/>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B9076657-A705-63C9-A61B-D9491527094A}"/>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0B6F070A-2696-02D5-501C-72D58988DD36}"/>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26C875A7-11DD-3F37-6B0F-AD8AA4B0FA75}"/>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5107008B-1569-76DA-A730-9D5C6237DAEB}"/>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122058A3-A8E2-C277-3934-8F6EE8904E46}"/>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23DA1B91-BA8A-EFD9-99DE-C87086D3ECDF}"/>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6B442F5F-EB1F-B401-A6DC-7B92ADC035D5}"/>
                </a:ext>
              </a:extLst>
            </p:cNvPr>
            <p:cNvPicPr>
              <a:picLocks noChangeAspect="1"/>
            </p:cNvPicPr>
            <p:nvPr/>
          </p:nvPicPr>
          <p:blipFill>
            <a:blip r:embed="rId6"/>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3DB918F0-1DA9-6682-4A2D-DBFC4943E3DF}"/>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C26BC5E2-213C-FFE0-2277-4845EF496575}"/>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8A9AD5D3-0169-EA21-3612-8EDB23A9B49F}"/>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339002C5-800D-8C7A-FAF8-7001AB535719}"/>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4F6A7275-86C6-C5F1-4B15-A86684B05E8C}"/>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FF487620-73F9-150D-23E2-35EEDCC9BA3E}"/>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C4D927E2-07AE-B590-D494-287C661C73A2}"/>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8A1590E4-923C-68C0-8FFA-D6DA81D7AFDF}"/>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F25993C4-386E-BA1D-5DEA-4242E4F4A289}"/>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7CDEC7FA-6043-C499-054D-1F8FADA4471B}"/>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D98CA3C6-2150-B612-8675-CCA796253F3D}"/>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D1F76A53-5D2D-6A3D-C64D-B065ED3E9FD5}"/>
              </a:ext>
            </a:extLst>
          </p:cNvPr>
          <p:cNvSpPr txBox="1">
            <a:spLocks/>
          </p:cNvSpPr>
          <p:nvPr/>
        </p:nvSpPr>
        <p:spPr>
          <a:xfrm>
            <a:off x="675323" y="478163"/>
            <a:ext cx="6254012"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Arial"/>
                <a:cs typeface="Arial"/>
              </a:rPr>
              <a:t>Os 4 pilares de um bom Agente</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026888CC-2AAC-3BD6-4263-0C37B7EB85C2}"/>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21564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64CB1DE6-4D58-C9E3-472E-4FCC81029484}"/>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6E768E38-1425-0AF3-2093-DAD5BEDBDDB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5E2437B0-FF81-B9DC-522B-28D6EED577E8}"/>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B1080559-4A33-D515-69AF-9455760A0B77}"/>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F431DE2F-EBBB-CB1C-4133-0B3FF99DE1C8}"/>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D416E668-E29E-C72F-2FE9-7C27A200DC7E}"/>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BD9BD267-B1C5-C919-C6ED-F8514B1B08D1}"/>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E7841BFE-52C6-29A9-4074-432D14411784}"/>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96179767-C6D6-871B-1CD6-B79027E1AAEB}"/>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3D430CE1-BA5C-2897-4BFC-D1B2F121E2B3}"/>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587D1B41-542A-00AA-4FAC-2FF5524229D7}"/>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8FA43CBE-8709-EA53-A635-11D8D8B9A1AE}"/>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EE1B5A4B-93A2-A3BF-C315-B4C4283E4A06}"/>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E4C54D22-361A-F2A4-7493-BD23AAC63DE9}"/>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E14BA8C0-04BB-F8F6-C683-F473891756DF}"/>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C1112C33-8B5E-4409-12BA-C56654822CE2}"/>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DDE0F7C5-9EE7-B9F1-3796-1F464F21FBBD}"/>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FF96EA26-E5E4-EB02-A8D5-352D55AEA516}"/>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DABC077D-F2B2-9AFD-FFEB-26C1F6AC536A}"/>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F56A29DD-03C9-3A3A-B94D-ED7D1C0980D3}"/>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CAA2A6BB-A901-A906-00CD-F892497DFB37}"/>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10AA8893-3D92-5EA4-75F3-503BD807846C}"/>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D87DF8D5-E63A-96CA-3202-0397504B87B9}"/>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C098FBAA-324C-0722-1C77-387AAF233C31}"/>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B11FFEE2-9D92-E830-0C4B-0F5432062FBF}"/>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F8E6147F-8C15-4A84-38B7-6AC8DABA1DA1}"/>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11AC3BB3-D3C7-0998-AAC2-0B4B3CE65CBB}"/>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9D37ED7E-A2D1-9576-2123-BEC36B9426D7}"/>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B7ECFD08-A6CB-B26E-6D8B-14770D922A1E}"/>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58190F20-E6C5-3F83-52C7-4E8D6DD00069}"/>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2DC5EF7D-0E5F-D40E-1531-55D4DE93B6D4}"/>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945A0B28-B629-09B2-1102-81F1C346EB01}"/>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EFF14372-98E5-B09E-6E86-55BA11DBFD3C}"/>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0DAD8A0E-546E-8E17-58A1-1ECFFF79AEF6}"/>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6667B657-6642-7522-4E82-C967090EA0DF}"/>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8FD2E18D-8DE6-19B7-A79B-637A65BBB6BB}"/>
              </a:ext>
            </a:extLst>
          </p:cNvPr>
          <p:cNvSpPr txBox="1">
            <a:spLocks/>
          </p:cNvSpPr>
          <p:nvPr/>
        </p:nvSpPr>
        <p:spPr>
          <a:xfrm>
            <a:off x="675324" y="478163"/>
            <a:ext cx="5302082"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Construindo no </a:t>
            </a:r>
            <a:r>
              <a:rPr lang="pt-BR" sz="3200" dirty="0" err="1">
                <a:latin typeface="+mj-lt"/>
                <a:cs typeface="Arial"/>
              </a:rPr>
              <a:t>Copilot</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1B6106C2-A1C2-DE97-32E5-A5C9545A462F}"/>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DE8BF2A9-63BE-3E67-F7B9-AE057D9DE01B}"/>
              </a:ext>
            </a:extLst>
          </p:cNvPr>
          <p:cNvSpPr txBox="1">
            <a:spLocks/>
          </p:cNvSpPr>
          <p:nvPr/>
        </p:nvSpPr>
        <p:spPr>
          <a:xfrm>
            <a:off x="890658" y="1218693"/>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dirty="0"/>
              <a:t> Passos</a:t>
            </a:r>
            <a:r>
              <a:rPr lang="pt-BR" sz="1800" dirty="0">
                <a:ea typeface="Cambria"/>
              </a:rPr>
              <a:t>:</a:t>
            </a:r>
            <a:endParaRPr lang="pt-BR" sz="1800" dirty="0"/>
          </a:p>
          <a:p>
            <a:pPr marL="285750" indent="-285750">
              <a:buChar char="•"/>
            </a:pPr>
            <a:r>
              <a:rPr lang="pt-BR" sz="1800" dirty="0">
                <a:ea typeface="Cambria"/>
              </a:rPr>
              <a:t>Abra o documento de exemplo (</a:t>
            </a:r>
            <a:r>
              <a:rPr lang="pt-BR" b="1" dirty="0" err="1">
                <a:ea typeface="Cambria"/>
              </a:rPr>
              <a:t>Introducao_IA_IPEA_Exercicios_Revisao</a:t>
            </a:r>
            <a:r>
              <a:rPr lang="pt-BR" b="1" dirty="0">
                <a:ea typeface="Cambria"/>
              </a:rPr>
              <a:t> Agente CoPilot.docx</a:t>
            </a:r>
            <a:r>
              <a:rPr lang="pt-BR" sz="1800" dirty="0">
                <a:ea typeface="Cambria"/>
              </a:rPr>
              <a:t>) no Word e ative o </a:t>
            </a:r>
            <a:r>
              <a:rPr lang="pt-BR" sz="1800" dirty="0" err="1">
                <a:ea typeface="Cambria"/>
              </a:rPr>
              <a:t>Copilot</a:t>
            </a:r>
            <a:endParaRPr lang="pt-BR" sz="1800" dirty="0"/>
          </a:p>
          <a:p>
            <a:pPr marL="285750" indent="-285750">
              <a:buChar char="•"/>
            </a:pPr>
            <a:r>
              <a:rPr lang="pt-BR" sz="1800" dirty="0">
                <a:ea typeface="Cambria"/>
              </a:rPr>
              <a:t>Abra o painel de navegação (3 riscos horizontais) e localize o menu Agentes &gt; Criar Agente</a:t>
            </a:r>
            <a:endParaRPr lang="pt-BR" sz="1800" dirty="0"/>
          </a:p>
          <a:p>
            <a:endParaRPr lang="pt-BR" sz="1800" b="1" dirty="0">
              <a:latin typeface="+mj-lt"/>
            </a:endParaRPr>
          </a:p>
          <a:p>
            <a:r>
              <a:rPr lang="pt-BR" sz="1800" b="1" dirty="0">
                <a:latin typeface="+mj-lt"/>
              </a:rPr>
              <a:t>A técnica do </a:t>
            </a:r>
            <a:r>
              <a:rPr lang="pt-BR" sz="1800" b="1" dirty="0" err="1">
                <a:latin typeface="+mj-lt"/>
              </a:rPr>
              <a:t>Mega-Prompt</a:t>
            </a:r>
            <a:endParaRPr lang="pt-BR" sz="1800" b="1" dirty="0">
              <a:ea typeface="Cambria"/>
            </a:endParaRPr>
          </a:p>
          <a:p>
            <a:r>
              <a:rPr lang="pt-BR" sz="1800" dirty="0"/>
              <a:t> Para criar um agente no </a:t>
            </a:r>
            <a:r>
              <a:rPr lang="pt-BR" sz="1800" dirty="0" err="1"/>
              <a:t>Copilot</a:t>
            </a:r>
            <a:r>
              <a:rPr lang="pt-BR" sz="1800" dirty="0"/>
              <a:t> (Word ou M365), você deve combinar os 4 pilares em uma única instrução robusta.</a:t>
            </a:r>
          </a:p>
          <a:p>
            <a:endParaRPr lang="pt-BR" sz="1800" dirty="0">
              <a:ea typeface="Cambria"/>
            </a:endParaRPr>
          </a:p>
          <a:p>
            <a:r>
              <a:rPr lang="pt-BR" sz="1800" dirty="0">
                <a:ea typeface="Cambria"/>
              </a:rPr>
              <a:t>Prompt sugerido:</a:t>
            </a:r>
          </a:p>
          <a:p>
            <a:r>
              <a:rPr lang="pt-BR" sz="1800" dirty="0">
                <a:ea typeface="Cambria"/>
              </a:rPr>
              <a:t> 👉 </a:t>
            </a:r>
            <a:r>
              <a:rPr lang="pt-BR" sz="2400" i="1" dirty="0">
                <a:ea typeface="Cambria"/>
              </a:rPr>
              <a:t>“</a:t>
            </a:r>
            <a:r>
              <a:rPr lang="pt-BR" sz="1800" dirty="0"/>
              <a:t>Atue como </a:t>
            </a:r>
            <a:r>
              <a:rPr lang="pt-BR" sz="1800" b="1" dirty="0"/>
              <a:t>[Persona]</a:t>
            </a:r>
            <a:r>
              <a:rPr lang="pt-BR" sz="1800" dirty="0"/>
              <a:t>. Sua tarefa é </a:t>
            </a:r>
            <a:r>
              <a:rPr lang="pt-BR" sz="1800" b="1" dirty="0"/>
              <a:t>[Missão]</a:t>
            </a:r>
            <a:r>
              <a:rPr lang="pt-BR" sz="1800" dirty="0"/>
              <a:t>. Siga estritamente estas regras: </a:t>
            </a:r>
            <a:r>
              <a:rPr lang="pt-BR" sz="1800" b="1" dirty="0"/>
              <a:t>[Restrições]</a:t>
            </a:r>
            <a:r>
              <a:rPr lang="pt-BR" sz="1800" dirty="0"/>
              <a:t>. Entregue o resultado em </a:t>
            </a:r>
            <a:r>
              <a:rPr lang="pt-BR" sz="1800" b="1" dirty="0"/>
              <a:t>[Formato]</a:t>
            </a:r>
            <a:r>
              <a:rPr lang="pt-BR" sz="1800" dirty="0"/>
              <a:t>."</a:t>
            </a:r>
            <a:endParaRPr lang="pt-BR" sz="1800" dirty="0">
              <a:latin typeface="+mj-lt"/>
            </a:endParaRPr>
          </a:p>
        </p:txBody>
      </p:sp>
    </p:spTree>
    <p:extLst>
      <p:ext uri="{BB962C8B-B14F-4D97-AF65-F5344CB8AC3E}">
        <p14:creationId xmlns:p14="http://schemas.microsoft.com/office/powerpoint/2010/main" val="19486478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FE193118-321B-B185-538E-8358C09EAFFD}"/>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5B6F0F1D-B787-A134-5A6D-576D76816CA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3C2DE84D-DA08-F8CF-B175-DB040C30830F}"/>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3197254B-45BB-C3B4-4F5C-D383A8DFE43C}"/>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C577C117-0AB1-E42C-5825-D816EFC35E2A}"/>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2F33CC09-9135-E044-9888-F813FA641FC3}"/>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52D80186-A84F-849B-8FD9-3AB187174536}"/>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AD393DEE-CAAF-97C1-157C-3861757E2EBF}"/>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15649C3D-4344-985F-703E-4B6DB14A345D}"/>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5E1E199F-657F-2E86-EE61-5F31A5AE8561}"/>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4DA176A2-F023-2FD4-EE70-3201FDE899C5}"/>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49273E46-B2E4-755A-F876-6E27922EB964}"/>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F6E684E3-4311-C5FA-E971-3A5430E1D466}"/>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187E3EF0-A16F-9064-E9EC-A16E8E1F02B1}"/>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86489A6C-B767-13A2-A3F1-A25E5AD8C3BB}"/>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CC451403-EB6F-7E0C-372E-1D290C758819}"/>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78CA32D4-E365-E20B-46EB-F859FBBAA7AA}"/>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470AED64-0D47-8918-30C4-334A22C2E994}"/>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CECFCBE6-E790-FCF8-BA77-B17AED28712B}"/>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D59E9E01-0225-F13E-7D4B-55EF5E24633B}"/>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C96E1BD9-839E-128C-624B-605C681308E6}"/>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2939DCBD-F378-7B19-F03F-A0DF8517D41C}"/>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D289DE92-F1B8-BB9E-CF43-DEF4182BFB30}"/>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6C14FB49-348C-9374-B792-A903E5E76EFC}"/>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84F1C839-7199-B212-FB5B-42816F39D220}"/>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FD778527-F009-6804-459C-D3A4FE6EB8B9}"/>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B2327EF5-1549-8629-2AA6-64E96FA37C38}"/>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4EAC7B7A-37E2-4DB4-245A-D053B7BD6652}"/>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7BBF6B4A-7A09-2E34-8A8D-4BC4F45F8327}"/>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CAC6E2FB-0BF1-3BCB-5BD2-8F4499478DAF}"/>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531EB1AB-9CC9-EBFA-DF15-531629D81028}"/>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B8D44BFD-7C2E-A5CD-57C7-8BCB2838F557}"/>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B1020E46-FE5D-CAA4-7CCF-713B16707B68}"/>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FC5D7DC1-53F9-CC7F-9A46-65438EEA14B3}"/>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35001866-CABA-1E4E-5BEB-30904237D178}"/>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C586522F-FAAD-00F2-D8FA-9DF5D2BAEAAF}"/>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1</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B9F65736-94E8-B537-4729-79AB0898D9A1}"/>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0DD3FFE7-36E5-9AF2-8460-6651D75D6BA1}"/>
              </a:ext>
            </a:extLst>
          </p:cNvPr>
          <p:cNvSpPr txBox="1">
            <a:spLocks/>
          </p:cNvSpPr>
          <p:nvPr/>
        </p:nvSpPr>
        <p:spPr>
          <a:xfrm>
            <a:off x="890658" y="1218693"/>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dirty="0">
                <a:latin typeface="+mj-lt"/>
              </a:rPr>
              <a:t>Do rascunho ao agente </a:t>
            </a:r>
            <a:r>
              <a:rPr lang="pt-BR" sz="1800" b="1" dirty="0">
                <a:latin typeface="Arial (Títulos)"/>
              </a:rPr>
              <a:t>real </a:t>
            </a:r>
            <a:r>
              <a:rPr lang="pt-BR" sz="2000" b="1" dirty="0">
                <a:latin typeface="Arial (Títulos)"/>
              </a:rPr>
              <a:t>- </a:t>
            </a:r>
            <a:r>
              <a:rPr lang="pt-BR" sz="1800" b="1" dirty="0">
                <a:latin typeface="Arial (Títulos)"/>
              </a:rPr>
              <a:t>Criar um agente de Linguagem Simples (Lei 15.263/25*)</a:t>
            </a:r>
            <a:endParaRPr lang="pt-BR" sz="2000" b="1" dirty="0">
              <a:latin typeface="Arial (Títulos)"/>
              <a:ea typeface="Cambria"/>
            </a:endParaRPr>
          </a:p>
          <a:p>
            <a:endParaRPr lang="pt-BR" sz="1800" b="1" dirty="0">
              <a:latin typeface="+mj-lt"/>
              <a:ea typeface="Cambria"/>
            </a:endParaRPr>
          </a:p>
          <a:p>
            <a:r>
              <a:rPr lang="pt-BR" sz="1800" dirty="0">
                <a:latin typeface="+mj-lt"/>
              </a:rPr>
              <a:t> Passos</a:t>
            </a:r>
            <a:r>
              <a:rPr lang="pt-BR" sz="1800" dirty="0">
                <a:ea typeface="Cambria"/>
              </a:rPr>
              <a:t>:</a:t>
            </a:r>
            <a:endParaRPr lang="pt-BR" dirty="0"/>
          </a:p>
          <a:p>
            <a:pPr marL="285750" indent="-285750">
              <a:buChar char="•"/>
            </a:pPr>
            <a:r>
              <a:rPr lang="pt-BR" sz="1800" dirty="0">
                <a:ea typeface="Cambria"/>
              </a:rPr>
              <a:t>Abra o Word e ative o </a:t>
            </a:r>
            <a:r>
              <a:rPr lang="pt-BR" sz="1800" dirty="0" err="1">
                <a:ea typeface="Cambria"/>
              </a:rPr>
              <a:t>Copilot</a:t>
            </a:r>
            <a:endParaRPr lang="pt-BR" dirty="0"/>
          </a:p>
          <a:p>
            <a:pPr marL="285750" indent="-285750">
              <a:buChar char="•"/>
            </a:pPr>
            <a:r>
              <a:rPr lang="pt-BR" sz="1800" dirty="0">
                <a:ea typeface="Cambria"/>
              </a:rPr>
              <a:t>Siga os passos descritos no documento: </a:t>
            </a:r>
            <a:r>
              <a:rPr lang="pt-BR" sz="1800" b="1" dirty="0" err="1">
                <a:ea typeface="Cambria"/>
              </a:rPr>
              <a:t>Introducao_IA_IPEA_Exercicios_Revisao</a:t>
            </a:r>
            <a:r>
              <a:rPr lang="pt-BR" sz="1800" b="1" dirty="0">
                <a:ea typeface="Cambria"/>
              </a:rPr>
              <a:t> Agente CoPilot.docx</a:t>
            </a:r>
            <a:endParaRPr lang="pt-BR" b="1" dirty="0"/>
          </a:p>
          <a:p>
            <a:pPr marL="285750" indent="-285750">
              <a:buChar char="•"/>
            </a:pPr>
            <a:endParaRPr lang="pt-BR" sz="1800" dirty="0">
              <a:ea typeface="Cambria"/>
            </a:endParaRPr>
          </a:p>
          <a:p>
            <a:r>
              <a:rPr lang="pt-BR" sz="1800" dirty="0">
                <a:ea typeface="Cambria"/>
              </a:rPr>
              <a:t>Prompt sugerido:</a:t>
            </a:r>
          </a:p>
          <a:p>
            <a:r>
              <a:rPr lang="pt-BR" sz="1800" dirty="0">
                <a:ea typeface="Cambria"/>
              </a:rPr>
              <a:t> 👉 </a:t>
            </a:r>
            <a:r>
              <a:rPr lang="pt-BR" sz="2400" i="1" dirty="0">
                <a:ea typeface="Cambria"/>
              </a:rPr>
              <a:t>“</a:t>
            </a:r>
            <a:r>
              <a:rPr lang="pt-BR" sz="1800" dirty="0"/>
              <a:t>Atue como um Auditor de Linguagem Simples da Administração Pública..</a:t>
            </a:r>
            <a:r>
              <a:rPr lang="pt-BR" sz="2400" i="1" dirty="0">
                <a:ea typeface="Cambria"/>
              </a:rPr>
              <a:t>.”</a:t>
            </a:r>
            <a:endParaRPr lang="pt-BR" sz="1800" dirty="0"/>
          </a:p>
          <a:p>
            <a:endParaRPr lang="pt-BR" sz="1800" dirty="0">
              <a:latin typeface="+mj-lt"/>
            </a:endParaRPr>
          </a:p>
        </p:txBody>
      </p:sp>
    </p:spTree>
    <p:extLst>
      <p:ext uri="{BB962C8B-B14F-4D97-AF65-F5344CB8AC3E}">
        <p14:creationId xmlns:p14="http://schemas.microsoft.com/office/powerpoint/2010/main" val="5962444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53F63E84-9E62-4281-71A9-BF1C3BFB0BCE}"/>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32B298D5-07CD-1E4B-9766-637CA9932DC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D544396F-304B-8B18-A6E2-2ACE4FC35DE2}"/>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06DD93F2-AB41-C202-5004-CC036E5F53FA}"/>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682B6D36-F9EA-AC43-E263-7A8C04FC4406}"/>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5C34B885-F391-CAF1-DFDA-B231CD664BE8}"/>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CB9CDA41-4DD0-864F-FEEB-9ACDBC6515A0}"/>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3AAF3E94-F070-2835-D6DE-6CF606DE80D8}"/>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71634782-3946-DB34-5DF1-FFF1E174BA52}"/>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5079406A-8901-ADC0-5F02-7F50D4305095}"/>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66A4DDBF-398A-25B4-5916-87D4DFF1F0A4}"/>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FE9EBA13-EE09-29A9-4003-1B4574DA4894}"/>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57EC838D-8733-D243-FB99-A1BAF1BD2884}"/>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1E22785C-D2C2-9C9F-A928-7A09D1123C27}"/>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1B8B198F-95B8-B0E8-0B48-1799DBBCBC4F}"/>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F495FD4F-97B2-7271-62DE-5509B42FA8BB}"/>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D71F02A6-80A3-EE1A-BC78-DEEB2F6F5619}"/>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31046110-8323-8DF8-88A6-C8925E0EFC66}"/>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8FEE9799-B982-D7CD-FD09-1B4FC5658588}"/>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2388BBA4-A6BD-24F6-B800-DE9EA424FD03}"/>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3B07D618-277A-8547-09A3-12CC0CA0AF83}"/>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1648ECF4-BA7F-3536-DCFF-4822AB39134C}"/>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8922093E-2C9F-E5B6-7A96-ACF345D1F591}"/>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01378016-A5F5-C831-F95A-149B2F6FEA03}"/>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9F92700A-2E84-453F-025B-27C080B5803A}"/>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C2111246-F327-3AD0-CDDE-A69402BD7F52}"/>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7772CC26-90D3-5026-345B-DC2CBE5DBE67}"/>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256A72F4-BBB2-41A0-67B9-401A77589184}"/>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B2FB599A-DFCF-FD63-9F3D-715F6C6EFDA0}"/>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992523F7-AF27-C92A-0691-8D65E7EA0869}"/>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F77A5296-7694-E01D-ECE0-8196182B557F}"/>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B3F6DF6D-1658-D50F-1EC9-58D08D59213F}"/>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E617A244-D32C-20B8-93BB-65DE2B79E6D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CEA35323-34D8-24D5-7E64-55B4ED4DEA77}"/>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87AF8ACF-2356-CAB5-6C4C-B72F0992816E}"/>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cxnSp>
        <p:nvCxnSpPr>
          <p:cNvPr id="37" name="Conector reto 36">
            <a:extLst>
              <a:ext uri="{FF2B5EF4-FFF2-40B4-BE49-F238E27FC236}">
                <a16:creationId xmlns:a16="http://schemas.microsoft.com/office/drawing/2014/main" id="{09AD02E9-B924-844A-E4E2-1E9D76CC14C4}"/>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24418E77-E8B1-B542-DA86-7519464099F0}"/>
              </a:ext>
            </a:extLst>
          </p:cNvPr>
          <p:cNvSpPr txBox="1">
            <a:spLocks/>
          </p:cNvSpPr>
          <p:nvPr/>
        </p:nvSpPr>
        <p:spPr>
          <a:xfrm>
            <a:off x="890659" y="1306617"/>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dirty="0"/>
              <a:t>Nesta parte iremos demonstrar um uso combinado das ferramentas institucionais disponíveis.</a:t>
            </a:r>
            <a:endParaRPr lang="pt-BR" dirty="0"/>
          </a:p>
          <a:p>
            <a:endParaRPr lang="pt-BR" sz="1800" dirty="0"/>
          </a:p>
          <a:p>
            <a:r>
              <a:rPr lang="pt-BR" sz="1800" dirty="0"/>
              <a:t> </a:t>
            </a:r>
            <a:r>
              <a:rPr lang="pt-BR" sz="1800" b="1" dirty="0"/>
              <a:t>Objetivo</a:t>
            </a:r>
            <a:r>
              <a:rPr lang="pt-BR" sz="1800" dirty="0"/>
              <a:t>: Mostrar como a IA ajuda a:</a:t>
            </a:r>
            <a:endParaRPr lang="pt-BR" dirty="0"/>
          </a:p>
          <a:p>
            <a:pPr marL="285743" indent="-285743">
              <a:buChar char="•"/>
            </a:pPr>
            <a:r>
              <a:rPr lang="pt-BR" sz="1800" dirty="0"/>
              <a:t>Produzir uma comunicação interna acerca de um documento técnico;</a:t>
            </a:r>
          </a:p>
          <a:p>
            <a:pPr marL="285743" indent="-285743">
              <a:buChar char="•"/>
            </a:pPr>
            <a:r>
              <a:rPr lang="pt-BR" sz="1800" dirty="0"/>
              <a:t>Formatar essa comunicação no padrão Ofício.</a:t>
            </a:r>
            <a:endParaRPr lang="pt-BR" sz="1800" dirty="0">
              <a:ea typeface="Cambria"/>
            </a:endParaRP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dirty="0"/>
          </a:p>
          <a:p>
            <a:pPr marL="285743" indent="-285743">
              <a:buChar char="•"/>
            </a:pPr>
            <a:endParaRPr lang="pt-BR" sz="1800" dirty="0">
              <a:ea typeface="Cambria"/>
            </a:endParaRPr>
          </a:p>
          <a:p>
            <a:endParaRPr lang="pt-BR" sz="1800" dirty="0">
              <a:latin typeface="+mj-lt"/>
            </a:endParaRPr>
          </a:p>
          <a:p>
            <a:endParaRPr lang="pt-BR" sz="1800" dirty="0">
              <a:latin typeface="+mj-lt"/>
            </a:endParaRPr>
          </a:p>
        </p:txBody>
      </p:sp>
      <p:sp>
        <p:nvSpPr>
          <p:cNvPr id="36" name="Título 1">
            <a:extLst>
              <a:ext uri="{FF2B5EF4-FFF2-40B4-BE49-F238E27FC236}">
                <a16:creationId xmlns:a16="http://schemas.microsoft.com/office/drawing/2014/main" id="{29200A51-2D74-28C5-9844-4F85F5EBF9D3}"/>
              </a:ext>
            </a:extLst>
          </p:cNvPr>
          <p:cNvSpPr txBox="1">
            <a:spLocks/>
          </p:cNvSpPr>
          <p:nvPr/>
        </p:nvSpPr>
        <p:spPr>
          <a:xfrm>
            <a:off x="675324" y="478163"/>
            <a:ext cx="8001615"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4 – Demonstração </a:t>
            </a:r>
          </a:p>
          <a:p>
            <a:pPr algn="l"/>
            <a:r>
              <a:rPr lang="pt-BR" sz="3200" dirty="0">
                <a:latin typeface="+mj-lt"/>
                <a:cs typeface="Arial"/>
              </a:rPr>
              <a:t>de uso combinado </a:t>
            </a:r>
            <a:r>
              <a:rPr lang="pt-BR" sz="3200" dirty="0" err="1">
                <a:latin typeface="+mj-lt"/>
                <a:cs typeface="Arial"/>
              </a:rPr>
              <a:t>IpeaGPT</a:t>
            </a:r>
            <a:r>
              <a:rPr lang="pt-BR" sz="3200" dirty="0">
                <a:latin typeface="+mj-lt"/>
                <a:cs typeface="Arial"/>
              </a:rPr>
              <a:t>/</a:t>
            </a:r>
            <a:r>
              <a:rPr lang="pt-BR" sz="3200" dirty="0" err="1">
                <a:latin typeface="+mj-lt"/>
                <a:cs typeface="Arial"/>
              </a:rPr>
              <a:t>Copilot</a:t>
            </a:r>
            <a:endParaRPr lang="pt-BR" sz="3200" dirty="0">
              <a:latin typeface="+mj-lt"/>
              <a:cs typeface="Arial" panose="020B0604020202020204" pitchFamily="34" charset="0"/>
            </a:endParaRPr>
          </a:p>
        </p:txBody>
      </p:sp>
    </p:spTree>
    <p:extLst>
      <p:ext uri="{BB962C8B-B14F-4D97-AF65-F5344CB8AC3E}">
        <p14:creationId xmlns:p14="http://schemas.microsoft.com/office/powerpoint/2010/main" val="6474037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3E97AD0F-6379-1D39-A569-D2D1612EA1AF}"/>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2C0DAEF1-57CC-E56A-88A4-FA84484B025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DD941E8F-D4CD-0C67-4B87-37945616C2DA}"/>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107B2046-913F-E4E9-AAD2-BF2EAD9DA684}"/>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CE317EF5-7D71-C2BB-6F0C-C6DBFED6C81E}"/>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0E852F06-4056-8BE2-CFBD-1EB43657BE91}"/>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6D4DCC05-2809-6209-2582-0940CA6C9FCB}"/>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22499F0F-6AD6-6F6E-7AA9-6D4213A106AE}"/>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7367446A-13B2-CAA8-F50D-A27A26B27575}"/>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BF374D1F-B3E2-68CE-4953-1ACB55923016}"/>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F3224774-C2A2-5D33-E038-C286D7667B0E}"/>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E098734F-5F30-747C-997D-0C13AEF93446}"/>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10432B2B-BE72-FDA8-A95B-A2254740D0C3}"/>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C2BDACDD-6039-D1A6-47AF-B59B18DDEE89}"/>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5865A35B-D8AF-825A-D736-D99B6FB9C562}"/>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198663B2-35D4-6237-46A4-87BF6C80F37C}"/>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DB360750-5DE2-002E-BDD9-D6E580D04095}"/>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B0F94BD9-C398-995D-6C79-3B4820D4148C}"/>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07F67478-FFE3-2930-B9A4-CDD37EC2C2AF}"/>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62F88763-2358-2AA2-6656-99E0E4F5C196}"/>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C59657CD-C2B9-8B03-5F3E-E467A08BC59A}"/>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8AB56E66-4C18-49C5-E992-2A677EE349B3}"/>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3FDD8F4E-216C-9B57-8034-B84329B36AF4}"/>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068520F3-51DD-E57E-D21E-F07EEE609697}"/>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65F82534-D532-9702-6D23-252DF4BB6B9E}"/>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A81C9529-D522-99FF-B648-68654932F8DB}"/>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0DC0B615-9861-AA70-2104-DC1D9CBAE91B}"/>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9746987B-B7DF-E5D5-5905-6F74EDCBC1D5}"/>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1E7FFA6A-F977-184B-8A2C-151154FA26B8}"/>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E9C7F211-8C2B-E769-5FD5-3C53E6BAA6ED}"/>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B9BF9906-1966-CF12-42D8-913B14193D47}"/>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500AA7A1-971D-D0B8-9941-F9CE861096B6}"/>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540E1F05-866D-8DBB-F6C9-B35397F72CD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B4D68E9F-77C5-062D-510B-477893492233}"/>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46A02821-F1BA-DA74-9813-7E5E6792DE83}"/>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F1600382-F688-2205-5BAE-5B0AE9565143}"/>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Exercício 1</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C0A18D21-967F-1BA7-B61A-9A969FCEF640}"/>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6B9BFB4A-A684-86CB-3D45-00C503487955}"/>
              </a:ext>
            </a:extLst>
          </p:cNvPr>
          <p:cNvSpPr txBox="1">
            <a:spLocks/>
          </p:cNvSpPr>
          <p:nvPr/>
        </p:nvSpPr>
        <p:spPr>
          <a:xfrm>
            <a:off x="890659" y="1306617"/>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pt-BR" sz="1800" b="1" dirty="0">
              <a:latin typeface="+mj-lt"/>
              <a:ea typeface="Cambria"/>
            </a:endParaRPr>
          </a:p>
          <a:p>
            <a:endParaRPr lang="pt-BR" sz="1800" b="1" dirty="0">
              <a:latin typeface="+mj-lt"/>
              <a:ea typeface="Cambria"/>
            </a:endParaRPr>
          </a:p>
          <a:p>
            <a:endParaRPr lang="pt-BR" sz="1800" b="1" dirty="0">
              <a:latin typeface="+mj-lt"/>
              <a:ea typeface="Cambria"/>
            </a:endParaRPr>
          </a:p>
          <a:p>
            <a:endParaRPr lang="pt-BR" sz="1800" b="1" dirty="0">
              <a:latin typeface="+mj-lt"/>
              <a:ea typeface="Cambria"/>
            </a:endParaRPr>
          </a:p>
          <a:p>
            <a:endParaRPr lang="pt-BR" sz="1800" b="1" dirty="0">
              <a:latin typeface="+mj-lt"/>
              <a:ea typeface="Cambria"/>
            </a:endParaRPr>
          </a:p>
          <a:p>
            <a:endParaRPr lang="pt-BR" sz="1800" b="1" dirty="0">
              <a:latin typeface="+mj-lt"/>
              <a:ea typeface="Cambria"/>
            </a:endParaRPr>
          </a:p>
          <a:p>
            <a:endParaRPr lang="pt-BR" sz="1800" b="1" dirty="0">
              <a:latin typeface="+mj-lt"/>
              <a:ea typeface="Cambria"/>
            </a:endParaRPr>
          </a:p>
          <a:p>
            <a:r>
              <a:rPr lang="pt-BR" sz="1800" b="1" dirty="0">
                <a:latin typeface="+mj-lt"/>
                <a:ea typeface="Cambria"/>
              </a:rPr>
              <a:t>Produzir uma comunicação interna acerca de um documento técnico</a:t>
            </a:r>
          </a:p>
          <a:p>
            <a:endParaRPr lang="pt-BR" sz="1100" b="1" dirty="0">
              <a:latin typeface="+mj-lt"/>
              <a:ea typeface="Cambria"/>
            </a:endParaRPr>
          </a:p>
          <a:p>
            <a:r>
              <a:rPr lang="pt-BR" sz="1800" dirty="0">
                <a:latin typeface="+mj-lt"/>
              </a:rPr>
              <a:t> Passos</a:t>
            </a:r>
            <a:r>
              <a:rPr lang="pt-BR" sz="1800" dirty="0">
                <a:ea typeface="Cambria"/>
              </a:rPr>
              <a:t>:</a:t>
            </a:r>
            <a:endParaRPr lang="pt-BR" dirty="0">
              <a:solidFill>
                <a:srgbClr val="00094A"/>
              </a:solidFill>
            </a:endParaRPr>
          </a:p>
          <a:p>
            <a:pPr marL="285750" indent="-285750">
              <a:buChar char="•"/>
            </a:pPr>
            <a:r>
              <a:rPr lang="pt-BR" sz="1600" dirty="0"/>
              <a:t>Abra o arquivo </a:t>
            </a:r>
            <a:r>
              <a:rPr lang="pt-BR" sz="1200" b="1" dirty="0" err="1"/>
              <a:t>Introducao_IA_IPEA_Exercicios_Revisao</a:t>
            </a:r>
            <a:r>
              <a:rPr lang="pt-BR" sz="1200" b="1" dirty="0"/>
              <a:t> Demostracao_uso_combinado.docx</a:t>
            </a:r>
            <a:endParaRPr lang="pt-BR" sz="1800" b="1" dirty="0"/>
          </a:p>
          <a:p>
            <a:pPr marL="285750" indent="-285750">
              <a:buChar char="•"/>
            </a:pPr>
            <a:r>
              <a:rPr lang="pt-BR" sz="1600" dirty="0">
                <a:ea typeface="Cambria"/>
              </a:rPr>
              <a:t>Baixe o documento </a:t>
            </a:r>
            <a:r>
              <a:rPr lang="pt-BR" sz="1800" dirty="0">
                <a:ea typeface="Cambria"/>
              </a:rPr>
              <a:t>(</a:t>
            </a:r>
            <a:r>
              <a:rPr lang="pt-BR" b="1" dirty="0"/>
              <a:t>Impacto dos gastos públicos na renda, produtividade e emprego)</a:t>
            </a:r>
            <a:r>
              <a:rPr lang="pt-BR" sz="1800" dirty="0">
                <a:ea typeface="Cambria"/>
              </a:rPr>
              <a:t> </a:t>
            </a:r>
            <a:r>
              <a:rPr lang="pt-BR" sz="1600" dirty="0">
                <a:ea typeface="Cambria"/>
              </a:rPr>
              <a:t>do link: </a:t>
            </a:r>
            <a:r>
              <a:rPr lang="pt-BR" dirty="0">
                <a:ea typeface="Cambria"/>
                <a:hlinkClick r:id="rId6"/>
              </a:rPr>
              <a:t>https://repositorio.ipea.gov.br/server/api/core/bitstreams/867cf068-6d84-49e5-9c55-f3d2d71bf3da/content</a:t>
            </a:r>
            <a:endParaRPr lang="pt-BR" dirty="0">
              <a:ea typeface="Cambria"/>
            </a:endParaRPr>
          </a:p>
          <a:p>
            <a:endParaRPr lang="pt-BR" dirty="0">
              <a:ea typeface="Cambria"/>
            </a:endParaRPr>
          </a:p>
          <a:p>
            <a:pPr marL="285743" indent="-285743">
              <a:buChar char="•"/>
            </a:pPr>
            <a:r>
              <a:rPr lang="pt-BR" sz="1800" dirty="0">
                <a:ea typeface="Cambria"/>
              </a:rPr>
              <a:t>No </a:t>
            </a:r>
            <a:r>
              <a:rPr lang="pt-BR" sz="1800" dirty="0" err="1">
                <a:ea typeface="Cambria"/>
              </a:rPr>
              <a:t>IpeaGPT</a:t>
            </a:r>
            <a:r>
              <a:rPr lang="pt-BR" sz="1800" dirty="0">
                <a:ea typeface="Cambria"/>
              </a:rPr>
              <a:t> </a:t>
            </a:r>
            <a:r>
              <a:rPr lang="pt-BR" sz="1800" b="1" dirty="0">
                <a:ea typeface="Cambria"/>
              </a:rPr>
              <a:t>anexe</a:t>
            </a:r>
            <a:r>
              <a:rPr lang="pt-BR" sz="1800" dirty="0">
                <a:ea typeface="Cambria"/>
              </a:rPr>
              <a:t> o documento e faça o seguinte:</a:t>
            </a:r>
          </a:p>
          <a:p>
            <a:r>
              <a:rPr lang="pt-BR" sz="1800" dirty="0">
                <a:ea typeface="Cambria"/>
              </a:rPr>
              <a:t>Prompt sugerido:</a:t>
            </a:r>
          </a:p>
          <a:p>
            <a:r>
              <a:rPr lang="pt-BR" sz="1800" dirty="0">
                <a:ea typeface="Cambria"/>
              </a:rPr>
              <a:t> 👉</a:t>
            </a:r>
            <a:r>
              <a:rPr lang="pt-BR" sz="1200" dirty="0"/>
              <a:t> “Você é um Servidor Público do Governo Federal do Brasil. Sua tarefa é se comunicar com a Assessoria de Comunicação da sua organização para solicitar um evento para divulgação dos resultados técnicos do documento em anexo. Escreva uma comunicação interna em linguagem clara resumindo os principais resultados técnicos do documento em anexo seguindo as diretrizes contidas no Manual de Redação Oficial da Presidência da República.”</a:t>
            </a: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dirty="0"/>
          </a:p>
          <a:p>
            <a:pPr marL="285743" indent="-285743">
              <a:buChar char="•"/>
            </a:pPr>
            <a:endParaRPr lang="pt-BR" sz="1800" dirty="0">
              <a:ea typeface="Cambria"/>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9454665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9536206C-9BE6-8218-920B-6B0355BF5848}"/>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43647332-FC3B-BFDD-0125-15F0BEC4146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6" y="-176980"/>
            <a:ext cx="10434025" cy="5320297"/>
          </a:xfrm>
          <a:prstGeom prst="rect">
            <a:avLst/>
          </a:prstGeom>
        </p:spPr>
      </p:pic>
      <p:sp>
        <p:nvSpPr>
          <p:cNvPr id="2" name="Google Shape;932;p37">
            <a:extLst>
              <a:ext uri="{FF2B5EF4-FFF2-40B4-BE49-F238E27FC236}">
                <a16:creationId xmlns:a16="http://schemas.microsoft.com/office/drawing/2014/main" id="{5FCA5121-45CA-AF51-9C5D-4A9D5C97D639}"/>
              </a:ext>
            </a:extLst>
          </p:cNvPr>
          <p:cNvSpPr txBox="1">
            <a:spLocks/>
          </p:cNvSpPr>
          <p:nvPr/>
        </p:nvSpPr>
        <p:spPr>
          <a:xfrm>
            <a:off x="7194306"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D67B015D-2BB9-62E1-B552-376B0654D92B}"/>
              </a:ext>
            </a:extLst>
          </p:cNvPr>
          <p:cNvSpPr/>
          <p:nvPr/>
        </p:nvSpPr>
        <p:spPr>
          <a:xfrm flipH="1">
            <a:off x="7861193" y="4721151"/>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92925462-2B84-E884-2CB3-E26B472535FB}"/>
              </a:ext>
            </a:extLst>
          </p:cNvPr>
          <p:cNvSpPr/>
          <p:nvPr/>
        </p:nvSpPr>
        <p:spPr>
          <a:xfrm flipH="1">
            <a:off x="7588728"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3A2D54D9-5A9B-5154-3F01-CE88FE0AC1F1}"/>
              </a:ext>
            </a:extLst>
          </p:cNvPr>
          <p:cNvGrpSpPr/>
          <p:nvPr/>
        </p:nvGrpSpPr>
        <p:grpSpPr>
          <a:xfrm>
            <a:off x="8644351" y="4276583"/>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3CC70597-EB48-607C-D9F6-9D5DF9E8F511}"/>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6D948BC4-64A7-3664-23F6-BF0CC5105295}"/>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B9E53233-39D3-7B51-96E9-EBEFAB12D4A1}"/>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ED12B13A-52F8-248E-82BA-AD6877F421CD}"/>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62CBCEBF-C143-360B-DDD1-93370677FB79}"/>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A6C01083-59FE-27DF-DC97-359E142BFBEF}"/>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CE63B7C1-EC29-49A1-9FC7-013E8B92168E}"/>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CBC49BDF-D182-3168-12AF-F15B6A17858A}"/>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AD23D9BC-DDD1-7DE0-3AD1-C814BCEC9A35}"/>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B7665F97-96F1-B0FE-BC81-9FE884F2642B}"/>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1A1ACF55-3F8B-25AD-AC13-5F0BCDF7B4AD}"/>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C97581A2-69DD-AAB3-F092-9EE5CFD6AAB8}"/>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832E6FA3-76A2-7ECB-4374-268572E62E71}"/>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9EEEF81E-6C6E-4841-6D60-2C0EFA471032}"/>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E64E5CAC-E35B-B280-B17F-2C42C8F9D562}"/>
              </a:ext>
            </a:extLst>
          </p:cNvPr>
          <p:cNvSpPr/>
          <p:nvPr/>
        </p:nvSpPr>
        <p:spPr>
          <a:xfrm>
            <a:off x="0" y="4680043"/>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CE2E86A1-DA83-124D-27B4-F4C0C42DA08D}"/>
              </a:ext>
            </a:extLst>
          </p:cNvPr>
          <p:cNvSpPr/>
          <p:nvPr/>
        </p:nvSpPr>
        <p:spPr>
          <a:xfrm>
            <a:off x="1" y="4912884"/>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80331216-69D3-18C0-B022-6E900283E227}"/>
              </a:ext>
            </a:extLst>
          </p:cNvPr>
          <p:cNvGrpSpPr/>
          <p:nvPr/>
        </p:nvGrpSpPr>
        <p:grpSpPr>
          <a:xfrm>
            <a:off x="7070036"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AAD28862-9BEF-7397-1B8A-C56F2791B0A8}"/>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79EA90D3-69EA-0A9B-DAD0-D6DD5148FB33}"/>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5728B25B-5806-C7DB-100B-E2BC087FFED7}"/>
              </a:ext>
            </a:extLst>
          </p:cNvPr>
          <p:cNvSpPr/>
          <p:nvPr/>
        </p:nvSpPr>
        <p:spPr>
          <a:xfrm rot="16200000" flipH="1" flipV="1">
            <a:off x="-26331" y="5858"/>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1940C75E-FA2D-513D-509D-DE3C5AC24F46}"/>
              </a:ext>
            </a:extLst>
          </p:cNvPr>
          <p:cNvSpPr/>
          <p:nvPr/>
        </p:nvSpPr>
        <p:spPr>
          <a:xfrm rot="16200000" flipH="1" flipV="1">
            <a:off x="-223280" y="212083"/>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73C570E7-30ED-AF03-9E75-77283D540B5A}"/>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CA7300E7-B197-9BB0-7BA4-26DF5C071C26}"/>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0C269867-1BB5-4F88-3D8B-AD15285DB376}"/>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24535F53-B43A-C1AE-3380-1E812335E907}"/>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5A41EB76-4FB0-C998-B4D7-6313AE3818C3}"/>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45483959-2F80-2324-D0E0-550DE5BBC569}"/>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E3170FAC-C10E-AD3C-4310-BFD026CF5913}"/>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8482A6C5-850B-F22A-8363-D3A10D8D101D}"/>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algn="ctr"/>
            <a:endParaRPr sz="1800">
              <a:latin typeface="Maven Pro"/>
              <a:ea typeface="Maven Pro"/>
              <a:cs typeface="Maven Pro"/>
              <a:sym typeface="Maven Pro"/>
            </a:endParaRPr>
          </a:p>
        </p:txBody>
      </p:sp>
      <p:sp>
        <p:nvSpPr>
          <p:cNvPr id="36" name="Título 1">
            <a:extLst>
              <a:ext uri="{FF2B5EF4-FFF2-40B4-BE49-F238E27FC236}">
                <a16:creationId xmlns:a16="http://schemas.microsoft.com/office/drawing/2014/main" id="{0124953A-61F5-A6F7-FBB5-E70BF178468D}"/>
              </a:ext>
            </a:extLst>
          </p:cNvPr>
          <p:cNvSpPr txBox="1">
            <a:spLocks/>
          </p:cNvSpPr>
          <p:nvPr/>
        </p:nvSpPr>
        <p:spPr>
          <a:xfrm>
            <a:off x="675325"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Exercício 2</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D53ED220-EF6E-22EF-145C-99DC5CB36A26}"/>
              </a:ext>
            </a:extLst>
          </p:cNvPr>
          <p:cNvCxnSpPr>
            <a:cxnSpLocks/>
          </p:cNvCxnSpPr>
          <p:nvPr/>
        </p:nvCxnSpPr>
        <p:spPr>
          <a:xfrm>
            <a:off x="-4"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91986654-C302-3F2B-4B98-CA1F9A0FD5FC}"/>
              </a:ext>
            </a:extLst>
          </p:cNvPr>
          <p:cNvSpPr txBox="1">
            <a:spLocks/>
          </p:cNvSpPr>
          <p:nvPr/>
        </p:nvSpPr>
        <p:spPr>
          <a:xfrm>
            <a:off x="890659" y="1432995"/>
            <a:ext cx="7763465" cy="366068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pt-BR" sz="1800" b="1" dirty="0">
              <a:latin typeface="+mj-lt"/>
              <a:ea typeface="Cambria"/>
            </a:endParaRPr>
          </a:p>
          <a:p>
            <a:endParaRPr lang="pt-BR" sz="1800" b="1" dirty="0">
              <a:latin typeface="+mj-lt"/>
              <a:ea typeface="Cambria"/>
            </a:endParaRPr>
          </a:p>
          <a:p>
            <a:endParaRPr lang="pt-BR" sz="1800" b="1" dirty="0">
              <a:latin typeface="+mj-lt"/>
              <a:ea typeface="Cambria"/>
            </a:endParaRPr>
          </a:p>
          <a:p>
            <a:endParaRPr lang="pt-BR" sz="1800" b="1" dirty="0">
              <a:latin typeface="+mj-lt"/>
              <a:ea typeface="Cambria"/>
            </a:endParaRPr>
          </a:p>
          <a:p>
            <a:endParaRPr lang="pt-BR" sz="1800" b="1" dirty="0">
              <a:latin typeface="+mj-lt"/>
              <a:ea typeface="Cambria"/>
            </a:endParaRPr>
          </a:p>
          <a:p>
            <a:endParaRPr lang="pt-BR" sz="1800" b="1" dirty="0">
              <a:latin typeface="+mj-lt"/>
              <a:ea typeface="Cambria"/>
            </a:endParaRPr>
          </a:p>
          <a:p>
            <a:r>
              <a:rPr lang="pt-BR" sz="1800" b="1" dirty="0">
                <a:latin typeface="+mj-lt"/>
                <a:ea typeface="Cambria"/>
              </a:rPr>
              <a:t>Formatar essa comunicação no padrão Ofício</a:t>
            </a:r>
          </a:p>
          <a:p>
            <a:endParaRPr lang="pt-BR" sz="1800" b="1" dirty="0">
              <a:latin typeface="+mj-lt"/>
              <a:ea typeface="Cambria"/>
            </a:endParaRPr>
          </a:p>
          <a:p>
            <a:r>
              <a:rPr lang="pt-BR" sz="1800" dirty="0">
                <a:latin typeface="+mj-lt"/>
              </a:rPr>
              <a:t> Passos</a:t>
            </a:r>
            <a:r>
              <a:rPr lang="pt-BR" sz="1800" dirty="0">
                <a:ea typeface="Cambria"/>
              </a:rPr>
              <a:t>:</a:t>
            </a:r>
            <a:endParaRPr lang="pt-BR" dirty="0"/>
          </a:p>
          <a:p>
            <a:pPr marL="285743" indent="-285743">
              <a:buChar char="•"/>
            </a:pPr>
            <a:r>
              <a:rPr lang="pt-BR" sz="1800" dirty="0">
                <a:ea typeface="Cambria"/>
              </a:rPr>
              <a:t>Copie a comunicação interna gerada pelo </a:t>
            </a:r>
            <a:r>
              <a:rPr lang="pt-BR" sz="1800" dirty="0" err="1">
                <a:ea typeface="Cambria"/>
              </a:rPr>
              <a:t>IpeaGPT</a:t>
            </a:r>
            <a:r>
              <a:rPr lang="pt-BR" sz="1800" dirty="0">
                <a:ea typeface="Cambria"/>
              </a:rPr>
              <a:t> e cole no Microsoft Word no navegador</a:t>
            </a:r>
          </a:p>
          <a:p>
            <a:pPr marL="285743" indent="-285743">
              <a:buChar char="•"/>
            </a:pPr>
            <a:r>
              <a:rPr lang="pt-BR" sz="1800" dirty="0">
                <a:ea typeface="Cambria"/>
              </a:rPr>
              <a:t>Abra o </a:t>
            </a:r>
            <a:r>
              <a:rPr lang="pt-BR" sz="1800" dirty="0" err="1">
                <a:ea typeface="Cambria"/>
              </a:rPr>
              <a:t>Copilot</a:t>
            </a:r>
            <a:r>
              <a:rPr lang="pt-BR" sz="1800" dirty="0">
                <a:ea typeface="Cambria"/>
              </a:rPr>
              <a:t> e faça o seguinte:</a:t>
            </a:r>
          </a:p>
          <a:p>
            <a:pPr marL="285743" indent="-285743">
              <a:buChar char="•"/>
            </a:pPr>
            <a:endParaRPr lang="pt-BR" sz="1800" dirty="0">
              <a:ea typeface="Cambria"/>
            </a:endParaRPr>
          </a:p>
          <a:p>
            <a:r>
              <a:rPr lang="pt-BR" sz="1800" dirty="0">
                <a:ea typeface="Cambria"/>
              </a:rPr>
              <a:t>Prompt sugerido:</a:t>
            </a:r>
          </a:p>
          <a:p>
            <a:r>
              <a:rPr lang="pt-BR" sz="1800" dirty="0">
                <a:ea typeface="Cambria"/>
              </a:rPr>
              <a:t> 👉</a:t>
            </a:r>
            <a:r>
              <a:rPr lang="pt-BR" sz="1200" dirty="0"/>
              <a:t> “Você é um Servidor Público do Governo Federal do Brasil. Você possui esse rascunho de comunicação interna contida neste documento. Formate o documento como um ofício seguindo as diretrizes contidas no Manual de Redação Oficial da Presidência da República.”</a:t>
            </a:r>
          </a:p>
          <a:p>
            <a:endParaRPr lang="pt-BR" sz="1200" dirty="0"/>
          </a:p>
          <a:p>
            <a:r>
              <a:rPr lang="pt-BR" sz="1800" dirty="0">
                <a:ea typeface="Cambria"/>
              </a:rPr>
              <a:t>E após:</a:t>
            </a:r>
          </a:p>
          <a:p>
            <a:r>
              <a:rPr lang="pt-BR" sz="1800" dirty="0"/>
              <a:t> </a:t>
            </a:r>
            <a:r>
              <a:rPr lang="pt-BR" sz="1200" dirty="0"/>
              <a:t>“Gere arquivo Word formatado.”</a:t>
            </a:r>
          </a:p>
          <a:p>
            <a:endParaRPr lang="pt-BR" sz="1800" dirty="0">
              <a:ea typeface="Cambria"/>
            </a:endParaRP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sz="1800" dirty="0">
              <a:ea typeface="Cambria"/>
            </a:endParaRPr>
          </a:p>
          <a:p>
            <a:pPr marL="285743" indent="-285743">
              <a:buChar char="•"/>
            </a:pPr>
            <a:endParaRPr lang="pt-BR" dirty="0"/>
          </a:p>
          <a:p>
            <a:pPr marL="285743" indent="-285743">
              <a:buChar char="•"/>
            </a:pPr>
            <a:endParaRPr lang="pt-BR" sz="1800" dirty="0">
              <a:ea typeface="Cambria"/>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322728265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A61B70E1-C526-0CD6-8E52-2D67A508EE8C}"/>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B1D69A67-65F3-3E5B-4649-BB08ACB0853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3" name="Google Shape;936;p37">
            <a:extLst>
              <a:ext uri="{FF2B5EF4-FFF2-40B4-BE49-F238E27FC236}">
                <a16:creationId xmlns:a16="http://schemas.microsoft.com/office/drawing/2014/main" id="{99B84159-2BCB-A991-0F04-DBD02F82FB60}"/>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2D1C6E6D-0FDC-DA15-40F5-608DCCA6E16A}"/>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7E0BA94B-1686-17F3-3322-E1561C1D35B6}"/>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4BAE49AD-397C-EF2F-25B0-A2D019589247}"/>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B2F83C7E-643D-3D18-DD8C-EBE93FD41D57}"/>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999D45FC-42A9-2951-B0E9-24FA017A8457}"/>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9935EC24-BC39-2293-D394-12A34C07A568}"/>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E5D79EAB-B8C5-B16B-5055-8AD40D9101E5}"/>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3CEA9FE6-84C2-786F-5C87-C0A8193D7350}"/>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1CA0E63F-7631-F41D-DC5C-12A9E9169711}"/>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C319B369-A404-2ADE-E9E4-4B523688273E}"/>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3A8C798A-78AF-A7A8-4FD9-87E410C9DF6D}"/>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0C95997F-FB26-C289-8237-DB092CE8B622}"/>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B21312F5-FBE6-E7B6-0A71-A281B5BDEF3A}"/>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37A28E1E-47D4-49D4-5862-4556F42F03D8}"/>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EE721771-AD66-F8FC-ECE7-A468DBC6E9B7}"/>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1EDAB212-9FB2-3D21-A5B9-540C06D7A663}"/>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F0BB03B4-9D9B-6920-C8BD-F104FFDD91A5}"/>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10A77DF5-883B-B395-9E4E-C04E30097D99}"/>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pic>
        <p:nvPicPr>
          <p:cNvPr id="23" name="Imagem 22" descr="Interface gráfica do usuário, Texto&#10;&#10;O conteúdo gerado por IA pode estar incorreto.">
            <a:extLst>
              <a:ext uri="{FF2B5EF4-FFF2-40B4-BE49-F238E27FC236}">
                <a16:creationId xmlns:a16="http://schemas.microsoft.com/office/drawing/2014/main" id="{8718E1C6-C2DC-8729-D0D8-CB62FFFA7AA9}"/>
              </a:ext>
            </a:extLst>
          </p:cNvPr>
          <p:cNvPicPr>
            <a:picLocks noChangeAspect="1"/>
          </p:cNvPicPr>
          <p:nvPr/>
        </p:nvPicPr>
        <p:blipFill>
          <a:blip r:embed="rId5"/>
          <a:stretch>
            <a:fillRect/>
          </a:stretch>
        </p:blipFill>
        <p:spPr>
          <a:xfrm>
            <a:off x="2876164" y="313083"/>
            <a:ext cx="3214252" cy="756779"/>
          </a:xfrm>
          <a:prstGeom prst="rect">
            <a:avLst/>
          </a:prstGeom>
        </p:spPr>
      </p:pic>
      <p:sp>
        <p:nvSpPr>
          <p:cNvPr id="25" name="Google Shape;936;p37">
            <a:extLst>
              <a:ext uri="{FF2B5EF4-FFF2-40B4-BE49-F238E27FC236}">
                <a16:creationId xmlns:a16="http://schemas.microsoft.com/office/drawing/2014/main" id="{95C9C076-7A28-803D-7B6C-AE5E99F0F017}"/>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21638D1A-A95C-D955-3701-8E4DE48C0EBB}"/>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7F49B1C6-65B2-C0B4-6C3C-A2EA25948509}"/>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1F0ACE85-F7DD-FE88-C3E3-3EF9D5087BCE}"/>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7EBED03C-5240-2113-E49F-9A6F4F498869}"/>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DB5F2ECC-2D80-3C18-8654-E8FA30C980A8}"/>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9908EB33-ABAD-8308-ABA7-7AA8C8774E72}"/>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6DD6B9DD-5D5E-7793-2C9E-9A121C51AE36}"/>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F83CEBEC-7046-BD61-824A-90858FBFA099}"/>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37" name="Google Shape;1695;p71">
            <a:extLst>
              <a:ext uri="{FF2B5EF4-FFF2-40B4-BE49-F238E27FC236}">
                <a16:creationId xmlns:a16="http://schemas.microsoft.com/office/drawing/2014/main" id="{D6CDC742-CED8-EA2C-23F9-718DCFEFC434}"/>
              </a:ext>
            </a:extLst>
          </p:cNvPr>
          <p:cNvSpPr txBox="1">
            <a:spLocks noGrp="1"/>
          </p:cNvSpPr>
          <p:nvPr>
            <p:ph type="subTitle" idx="4294967295"/>
          </p:nvPr>
        </p:nvSpPr>
        <p:spPr>
          <a:xfrm>
            <a:off x="1481245" y="2012263"/>
            <a:ext cx="6004091" cy="15937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US" sz="1600" b="1" dirty="0" err="1">
                <a:solidFill>
                  <a:schemeClr val="bg1"/>
                </a:solidFill>
                <a:latin typeface="+mj-lt"/>
              </a:rPr>
              <a:t>Você</a:t>
            </a:r>
            <a:r>
              <a:rPr lang="en-US" sz="1600" b="1" dirty="0">
                <a:solidFill>
                  <a:schemeClr val="bg1"/>
                </a:solidFill>
                <a:latin typeface="+mj-lt"/>
              </a:rPr>
              <a:t> </a:t>
            </a:r>
            <a:r>
              <a:rPr lang="en-US" sz="1600" b="1" dirty="0" err="1">
                <a:solidFill>
                  <a:schemeClr val="bg1"/>
                </a:solidFill>
                <a:latin typeface="+mj-lt"/>
              </a:rPr>
              <a:t>tem</a:t>
            </a:r>
            <a:r>
              <a:rPr lang="en-US" sz="1600" b="1" dirty="0">
                <a:solidFill>
                  <a:schemeClr val="bg1"/>
                </a:solidFill>
                <a:latin typeface="+mj-lt"/>
              </a:rPr>
              <a:t> </a:t>
            </a:r>
            <a:r>
              <a:rPr lang="en-US" sz="1600" b="1" dirty="0" err="1">
                <a:solidFill>
                  <a:schemeClr val="bg1"/>
                </a:solidFill>
                <a:latin typeface="+mj-lt"/>
              </a:rPr>
              <a:t>alguma</a:t>
            </a:r>
            <a:r>
              <a:rPr lang="en-US" sz="1600" b="1" dirty="0">
                <a:solidFill>
                  <a:schemeClr val="bg1"/>
                </a:solidFill>
                <a:latin typeface="+mj-lt"/>
              </a:rPr>
              <a:t> </a:t>
            </a:r>
            <a:r>
              <a:rPr lang="en-US" sz="1600" b="1" dirty="0" err="1">
                <a:solidFill>
                  <a:schemeClr val="bg1"/>
                </a:solidFill>
                <a:latin typeface="+mj-lt"/>
              </a:rPr>
              <a:t>dúvida</a:t>
            </a:r>
            <a:r>
              <a:rPr lang="en-US" sz="1600" b="1" dirty="0">
                <a:solidFill>
                  <a:schemeClr val="bg1"/>
                </a:solidFill>
                <a:latin typeface="+mj-lt"/>
              </a:rPr>
              <a:t>?</a:t>
            </a:r>
            <a:endParaRPr sz="1600" b="1" dirty="0">
              <a:solidFill>
                <a:schemeClr val="bg1"/>
              </a:solidFill>
              <a:latin typeface="+mj-lt"/>
            </a:endParaRPr>
          </a:p>
          <a:p>
            <a:pPr marL="0" lvl="0" indent="0" algn="ctr">
              <a:buClr>
                <a:schemeClr val="lt1"/>
              </a:buClr>
              <a:buSzPts val="1100"/>
            </a:pPr>
            <a:br>
              <a:rPr lang="pt-BR" sz="1100" b="0">
                <a:solidFill>
                  <a:schemeClr val="bg1"/>
                </a:solidFill>
                <a:latin typeface="+mj-lt"/>
              </a:rPr>
            </a:br>
            <a:endParaRPr sz="1100" b="0" dirty="0">
              <a:solidFill>
                <a:schemeClr val="bg1"/>
              </a:solidFill>
              <a:latin typeface="+mj-lt"/>
            </a:endParaRPr>
          </a:p>
        </p:txBody>
      </p:sp>
      <p:sp>
        <p:nvSpPr>
          <p:cNvPr id="42" name="Google Shape;937;p37">
            <a:extLst>
              <a:ext uri="{FF2B5EF4-FFF2-40B4-BE49-F238E27FC236}">
                <a16:creationId xmlns:a16="http://schemas.microsoft.com/office/drawing/2014/main" id="{96F46459-1935-02DF-CDCB-0DA11E63B36B}"/>
              </a:ext>
            </a:extLst>
          </p:cNvPr>
          <p:cNvSpPr/>
          <p:nvPr/>
        </p:nvSpPr>
        <p:spPr>
          <a:xfrm flipH="1" flipV="1">
            <a:off x="8807311" y="-14236"/>
            <a:ext cx="366035" cy="272845"/>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035" h="272845">
                <a:moveTo>
                  <a:pt x="0" y="0"/>
                </a:moveTo>
                <a:lnTo>
                  <a:pt x="236986" y="14748"/>
                </a:lnTo>
                <a:cubicBezTo>
                  <a:pt x="308258" y="14748"/>
                  <a:pt x="366035" y="72525"/>
                  <a:pt x="366035" y="143797"/>
                </a:cubicBezTo>
                <a:cubicBezTo>
                  <a:pt x="366035" y="186813"/>
                  <a:pt x="366034" y="229829"/>
                  <a:pt x="366034" y="272845"/>
                </a:cubicBezTo>
                <a:lnTo>
                  <a:pt x="8951" y="262022"/>
                </a:lnTo>
                <a:lnTo>
                  <a:pt x="0" y="0"/>
                </a:ln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40" name="Agrupar 39">
            <a:extLst>
              <a:ext uri="{FF2B5EF4-FFF2-40B4-BE49-F238E27FC236}">
                <a16:creationId xmlns:a16="http://schemas.microsoft.com/office/drawing/2014/main" id="{7E466C10-C420-B371-8968-E4F721784166}"/>
              </a:ext>
            </a:extLst>
          </p:cNvPr>
          <p:cNvGrpSpPr/>
          <p:nvPr/>
        </p:nvGrpSpPr>
        <p:grpSpPr>
          <a:xfrm>
            <a:off x="2495264" y="1408527"/>
            <a:ext cx="3976052" cy="519398"/>
            <a:chOff x="2495259" y="1408527"/>
            <a:chExt cx="3976052" cy="519398"/>
          </a:xfrm>
        </p:grpSpPr>
        <p:sp>
          <p:nvSpPr>
            <p:cNvPr id="36" name="Google Shape;1694;p71">
              <a:extLst>
                <a:ext uri="{FF2B5EF4-FFF2-40B4-BE49-F238E27FC236}">
                  <a16:creationId xmlns:a16="http://schemas.microsoft.com/office/drawing/2014/main" id="{0D91782E-8F08-73FA-9CED-40C175CF5B88}"/>
                </a:ext>
              </a:extLst>
            </p:cNvPr>
            <p:cNvSpPr txBox="1">
              <a:spLocks/>
            </p:cNvSpPr>
            <p:nvPr/>
          </p:nvSpPr>
          <p:spPr>
            <a:xfrm>
              <a:off x="2876164" y="1408527"/>
              <a:ext cx="3214252" cy="51939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pPr algn="ctr"/>
              <a:r>
                <a:rPr lang="pt-BR" sz="2400" dirty="0">
                  <a:solidFill>
                    <a:schemeClr val="tx1"/>
                  </a:solidFill>
                  <a:latin typeface="+mj-lt"/>
                  <a:cs typeface="Arial" panose="020B0604020202020204" pitchFamily="34" charset="0"/>
                </a:rPr>
                <a:t>Muito obrigado!</a:t>
              </a:r>
            </a:p>
          </p:txBody>
        </p:sp>
        <p:cxnSp>
          <p:nvCxnSpPr>
            <p:cNvPr id="43" name="Conector reto 42">
              <a:extLst>
                <a:ext uri="{FF2B5EF4-FFF2-40B4-BE49-F238E27FC236}">
                  <a16:creationId xmlns:a16="http://schemas.microsoft.com/office/drawing/2014/main" id="{890290BA-4CED-8998-0A34-8E62EFD87942}"/>
                </a:ext>
              </a:extLst>
            </p:cNvPr>
            <p:cNvCxnSpPr>
              <a:cxnSpLocks/>
            </p:cNvCxnSpPr>
            <p:nvPr/>
          </p:nvCxnSpPr>
          <p:spPr>
            <a:xfrm>
              <a:off x="2495259" y="1665102"/>
              <a:ext cx="752089" cy="6249"/>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cxnSp>
          <p:nvCxnSpPr>
            <p:cNvPr id="51" name="Conector reto 50">
              <a:extLst>
                <a:ext uri="{FF2B5EF4-FFF2-40B4-BE49-F238E27FC236}">
                  <a16:creationId xmlns:a16="http://schemas.microsoft.com/office/drawing/2014/main" id="{446A092A-EBB6-2689-640D-9956E612F08F}"/>
                </a:ext>
              </a:extLst>
            </p:cNvPr>
            <p:cNvCxnSpPr>
              <a:cxnSpLocks/>
            </p:cNvCxnSpPr>
            <p:nvPr/>
          </p:nvCxnSpPr>
          <p:spPr>
            <a:xfrm>
              <a:off x="5719222" y="1665102"/>
              <a:ext cx="752089" cy="6249"/>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 name="Título 1">
            <a:extLst>
              <a:ext uri="{FF2B5EF4-FFF2-40B4-BE49-F238E27FC236}">
                <a16:creationId xmlns:a16="http://schemas.microsoft.com/office/drawing/2014/main" id="{2C310AD6-FA2C-CE52-23E8-25F1686DE723}"/>
              </a:ext>
            </a:extLst>
          </p:cNvPr>
          <p:cNvSpPr txBox="1">
            <a:spLocks/>
          </p:cNvSpPr>
          <p:nvPr/>
        </p:nvSpPr>
        <p:spPr>
          <a:xfrm>
            <a:off x="1823580" y="3464101"/>
            <a:ext cx="5319421" cy="4777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r>
              <a:rPr lang="pt-BR" sz="1600">
                <a:solidFill>
                  <a:schemeClr val="bg1"/>
                </a:solidFill>
                <a:latin typeface="+mj-lt"/>
                <a:cs typeface="Arial" panose="020B0604020202020204" pitchFamily="34" charset="0"/>
              </a:rPr>
              <a:t>Acompanhe o nosso trabalho:</a:t>
            </a:r>
          </a:p>
        </p:txBody>
      </p:sp>
      <p:pic>
        <p:nvPicPr>
          <p:cNvPr id="22" name="Imagem 21">
            <a:extLst>
              <a:ext uri="{FF2B5EF4-FFF2-40B4-BE49-F238E27FC236}">
                <a16:creationId xmlns:a16="http://schemas.microsoft.com/office/drawing/2014/main" id="{311E89AA-1D7D-9CD6-18DF-FFD92BA76248}"/>
              </a:ext>
            </a:extLst>
          </p:cNvPr>
          <p:cNvPicPr>
            <a:picLocks noChangeAspect="1"/>
          </p:cNvPicPr>
          <p:nvPr/>
        </p:nvPicPr>
        <p:blipFill>
          <a:blip r:embed="rId6" cstate="print">
            <a:extLst>
              <a:ext uri="{28A0092B-C50C-407E-A947-70E740481C1C}">
                <a14:useLocalDpi xmlns:a14="http://schemas.microsoft.com/office/drawing/2010/main" val="0"/>
              </a:ext>
            </a:extLst>
          </a:blip>
          <a:srcRect l="4424" t="39334" r="34987" b="41580"/>
          <a:stretch>
            <a:fillRect/>
          </a:stretch>
        </p:blipFill>
        <p:spPr>
          <a:xfrm>
            <a:off x="2124075" y="4029356"/>
            <a:ext cx="1061220" cy="334294"/>
          </a:xfrm>
          <a:prstGeom prst="rect">
            <a:avLst/>
          </a:prstGeom>
        </p:spPr>
      </p:pic>
      <p:pic>
        <p:nvPicPr>
          <p:cNvPr id="24" name="Imagem 23">
            <a:extLst>
              <a:ext uri="{FF2B5EF4-FFF2-40B4-BE49-F238E27FC236}">
                <a16:creationId xmlns:a16="http://schemas.microsoft.com/office/drawing/2014/main" id="{4FFC0DA0-F1D3-48E8-DBAA-2FA503E17628}"/>
              </a:ext>
            </a:extLst>
          </p:cNvPr>
          <p:cNvPicPr>
            <a:picLocks noChangeAspect="1"/>
          </p:cNvPicPr>
          <p:nvPr/>
        </p:nvPicPr>
        <p:blipFill>
          <a:blip r:embed="rId6" cstate="print">
            <a:extLst>
              <a:ext uri="{28A0092B-C50C-407E-A947-70E740481C1C}">
                <a14:useLocalDpi xmlns:a14="http://schemas.microsoft.com/office/drawing/2010/main" val="0"/>
              </a:ext>
            </a:extLst>
          </a:blip>
          <a:srcRect l="7965" r="30100" b="77875"/>
          <a:stretch>
            <a:fillRect/>
          </a:stretch>
        </p:blipFill>
        <p:spPr>
          <a:xfrm>
            <a:off x="5597623" y="4495678"/>
            <a:ext cx="1084798" cy="387513"/>
          </a:xfrm>
          <a:prstGeom prst="rect">
            <a:avLst/>
          </a:prstGeom>
        </p:spPr>
      </p:pic>
      <p:pic>
        <p:nvPicPr>
          <p:cNvPr id="27" name="Imagem 26">
            <a:extLst>
              <a:ext uri="{FF2B5EF4-FFF2-40B4-BE49-F238E27FC236}">
                <a16:creationId xmlns:a16="http://schemas.microsoft.com/office/drawing/2014/main" id="{38859C31-4763-AFB9-B32D-3800F24B03CE}"/>
              </a:ext>
            </a:extLst>
          </p:cNvPr>
          <p:cNvPicPr>
            <a:picLocks noChangeAspect="1"/>
          </p:cNvPicPr>
          <p:nvPr/>
        </p:nvPicPr>
        <p:blipFill>
          <a:blip r:embed="rId6" cstate="print">
            <a:extLst>
              <a:ext uri="{28A0092B-C50C-407E-A947-70E740481C1C}">
                <a14:useLocalDpi xmlns:a14="http://schemas.microsoft.com/office/drawing/2010/main" val="0"/>
              </a:ext>
            </a:extLst>
          </a:blip>
          <a:srcRect l="32249" t="21214" b="59700"/>
          <a:stretch>
            <a:fillRect/>
          </a:stretch>
        </p:blipFill>
        <p:spPr>
          <a:xfrm>
            <a:off x="3889968" y="4029356"/>
            <a:ext cx="1186644" cy="334294"/>
          </a:xfrm>
          <a:prstGeom prst="rect">
            <a:avLst/>
          </a:prstGeom>
        </p:spPr>
      </p:pic>
      <p:pic>
        <p:nvPicPr>
          <p:cNvPr id="35" name="Imagem 34">
            <a:extLst>
              <a:ext uri="{FF2B5EF4-FFF2-40B4-BE49-F238E27FC236}">
                <a16:creationId xmlns:a16="http://schemas.microsoft.com/office/drawing/2014/main" id="{A40BE2A4-9B3B-FD72-53CE-135E7DEE7187}"/>
              </a:ext>
            </a:extLst>
          </p:cNvPr>
          <p:cNvPicPr>
            <a:picLocks noChangeAspect="1"/>
          </p:cNvPicPr>
          <p:nvPr/>
        </p:nvPicPr>
        <p:blipFill>
          <a:blip r:embed="rId6" cstate="print">
            <a:extLst>
              <a:ext uri="{28A0092B-C50C-407E-A947-70E740481C1C}">
                <a14:useLocalDpi xmlns:a14="http://schemas.microsoft.com/office/drawing/2010/main" val="0"/>
              </a:ext>
            </a:extLst>
          </a:blip>
          <a:srcRect l="30450" t="58219" r="10078" b="22695"/>
          <a:stretch>
            <a:fillRect/>
          </a:stretch>
        </p:blipFill>
        <p:spPr>
          <a:xfrm>
            <a:off x="5597623" y="4029356"/>
            <a:ext cx="1041639" cy="334294"/>
          </a:xfrm>
          <a:prstGeom prst="rect">
            <a:avLst/>
          </a:prstGeom>
        </p:spPr>
      </p:pic>
      <p:pic>
        <p:nvPicPr>
          <p:cNvPr id="38" name="Imagem 37">
            <a:extLst>
              <a:ext uri="{FF2B5EF4-FFF2-40B4-BE49-F238E27FC236}">
                <a16:creationId xmlns:a16="http://schemas.microsoft.com/office/drawing/2014/main" id="{474E2B79-9B5D-9459-4D6A-E40536B0FD1F}"/>
              </a:ext>
            </a:extLst>
          </p:cNvPr>
          <p:cNvPicPr>
            <a:picLocks noChangeAspect="1"/>
          </p:cNvPicPr>
          <p:nvPr/>
        </p:nvPicPr>
        <p:blipFill>
          <a:blip r:embed="rId6" cstate="print">
            <a:extLst>
              <a:ext uri="{28A0092B-C50C-407E-A947-70E740481C1C}">
                <a14:useLocalDpi xmlns:a14="http://schemas.microsoft.com/office/drawing/2010/main" val="0"/>
              </a:ext>
            </a:extLst>
          </a:blip>
          <a:srcRect l="7765" t="77937" r="30300"/>
          <a:stretch>
            <a:fillRect/>
          </a:stretch>
        </p:blipFill>
        <p:spPr>
          <a:xfrm>
            <a:off x="3940891" y="4496214"/>
            <a:ext cx="1084798" cy="386441"/>
          </a:xfrm>
          <a:prstGeom prst="rect">
            <a:avLst/>
          </a:prstGeom>
        </p:spPr>
      </p:pic>
      <p:pic>
        <p:nvPicPr>
          <p:cNvPr id="39" name="Imagem 38" descr="Logotipo&#10;&#10;O conteúdo gerado por IA pode estar incorreto.">
            <a:extLst>
              <a:ext uri="{FF2B5EF4-FFF2-40B4-BE49-F238E27FC236}">
                <a16:creationId xmlns:a16="http://schemas.microsoft.com/office/drawing/2014/main" id="{8237CE98-11BE-1841-41A0-B7C252BD2BF8}"/>
              </a:ext>
            </a:extLst>
          </p:cNvPr>
          <p:cNvPicPr>
            <a:picLocks noChangeAspect="1"/>
          </p:cNvPicPr>
          <p:nvPr/>
        </p:nvPicPr>
        <p:blipFill>
          <a:blip r:embed="rId7"/>
          <a:srcRect l="6093"/>
          <a:stretch>
            <a:fillRect/>
          </a:stretch>
        </p:blipFill>
        <p:spPr>
          <a:xfrm>
            <a:off x="2116946" y="4465986"/>
            <a:ext cx="1186644" cy="446897"/>
          </a:xfrm>
          <a:prstGeom prst="rect">
            <a:avLst/>
          </a:prstGeom>
        </p:spPr>
      </p:pic>
    </p:spTree>
    <p:extLst>
      <p:ext uri="{BB962C8B-B14F-4D97-AF65-F5344CB8AC3E}">
        <p14:creationId xmlns:p14="http://schemas.microsoft.com/office/powerpoint/2010/main" val="532663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0A832896-DA79-7D6C-CE12-92D6D472BB9D}"/>
            </a:ext>
          </a:extLst>
        </p:cNvPr>
        <p:cNvGrpSpPr/>
        <p:nvPr/>
      </p:nvGrpSpPr>
      <p:grpSpPr>
        <a:xfrm>
          <a:off x="0" y="0"/>
          <a:ext cx="0" cy="0"/>
          <a:chOff x="0" y="0"/>
          <a:chExt cx="0" cy="0"/>
        </a:xfrm>
      </p:grpSpPr>
      <p:pic>
        <p:nvPicPr>
          <p:cNvPr id="40" name="Imagem 39" descr="Padrão do plano de fundo&#10;&#10;O conteúdo gerado por IA pode estar incorreto.">
            <a:extLst>
              <a:ext uri="{FF2B5EF4-FFF2-40B4-BE49-F238E27FC236}">
                <a16:creationId xmlns:a16="http://schemas.microsoft.com/office/drawing/2014/main" id="{C800AECC-02B7-5F30-EE9C-EC914544B2C9}"/>
              </a:ext>
            </a:extLst>
          </p:cNvPr>
          <p:cNvPicPr>
            <a:picLocks noChangeAspect="1"/>
          </p:cNvPicPr>
          <p:nvPr/>
        </p:nvPicPr>
        <p:blipFill>
          <a:blip r:embed="rId3"/>
          <a:srcRect b="23337"/>
          <a:stretch>
            <a:fillRect/>
          </a:stretch>
        </p:blipFill>
        <p:spPr>
          <a:xfrm>
            <a:off x="3706025" y="1200336"/>
            <a:ext cx="7396976" cy="3943164"/>
          </a:xfrm>
          <a:prstGeom prst="rect">
            <a:avLst/>
          </a:prstGeom>
        </p:spPr>
      </p:pic>
      <p:pic>
        <p:nvPicPr>
          <p:cNvPr id="983" name="Gráfico 982">
            <a:extLst>
              <a:ext uri="{FF2B5EF4-FFF2-40B4-BE49-F238E27FC236}">
                <a16:creationId xmlns:a16="http://schemas.microsoft.com/office/drawing/2014/main" id="{1C49DC35-3040-4798-22EF-3F954D8003D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8907" y="-176981"/>
            <a:ext cx="10434025" cy="5320297"/>
          </a:xfrm>
          <a:prstGeom prst="rect">
            <a:avLst/>
          </a:prstGeom>
        </p:spPr>
      </p:pic>
      <p:pic>
        <p:nvPicPr>
          <p:cNvPr id="38" name="Imagem 37" descr="Padrão do plano de fundo&#10;&#10;O conteúdo gerado por IA pode estar incorreto.">
            <a:extLst>
              <a:ext uri="{FF2B5EF4-FFF2-40B4-BE49-F238E27FC236}">
                <a16:creationId xmlns:a16="http://schemas.microsoft.com/office/drawing/2014/main" id="{D8FB79F7-DD87-69A7-BFDC-2F79C22EF91B}"/>
              </a:ext>
            </a:extLst>
          </p:cNvPr>
          <p:cNvPicPr>
            <a:picLocks noChangeAspect="1"/>
          </p:cNvPicPr>
          <p:nvPr/>
        </p:nvPicPr>
        <p:blipFill>
          <a:blip r:embed="rId3"/>
          <a:srcRect b="23337"/>
          <a:stretch>
            <a:fillRect/>
          </a:stretch>
        </p:blipFill>
        <p:spPr>
          <a:xfrm>
            <a:off x="-185" y="1200336"/>
            <a:ext cx="7396976" cy="3943164"/>
          </a:xfrm>
          <a:prstGeom prst="rect">
            <a:avLst/>
          </a:prstGeom>
        </p:spPr>
      </p:pic>
      <p:sp>
        <p:nvSpPr>
          <p:cNvPr id="2" name="Google Shape;932;p37">
            <a:extLst>
              <a:ext uri="{FF2B5EF4-FFF2-40B4-BE49-F238E27FC236}">
                <a16:creationId xmlns:a16="http://schemas.microsoft.com/office/drawing/2014/main" id="{17200E0E-1B4B-D9DE-9F59-CFA2D2B0DBD8}"/>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dirty="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5608A141-3DE3-9D58-53A5-C66A85C8F5D1}"/>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CA029CD5-3729-C41B-A25A-B2C5FF337D2E}"/>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A3383E25-BD78-0A1A-662A-D16B744FD3BF}"/>
              </a:ext>
            </a:extLst>
          </p:cNvPr>
          <p:cNvGrpSpPr/>
          <p:nvPr/>
        </p:nvGrpSpPr>
        <p:grpSpPr>
          <a:xfrm>
            <a:off x="8644350" y="4585001"/>
            <a:ext cx="423698" cy="243160"/>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96FDC215-C135-16B4-AADF-5B4A378B6A15}"/>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E16D53D4-1AD9-64D4-AF2A-60765582BCA8}"/>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0BC93637-9A25-073B-855C-3C9D1C8426C7}"/>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9F8E7A02-F128-A4CB-CC86-763FD8DCC715}"/>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75D756F9-AADE-3720-7FBA-6BB13DEB6979}"/>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14D32F6F-5BDE-07F9-0E13-D7D7D0033FFD}"/>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A1260EF5-9E9B-C756-4D0A-849A810E8EE0}"/>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AD5013BF-E47F-5F63-9DD0-45CB37193ABB}"/>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9CC11A76-CDC4-93AD-4FA0-48B8EC0A485C}"/>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963EBE56-9C0E-D91B-E7B7-9511DBECEE0F}"/>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03F2DAA2-208B-3240-8A5B-A0FA4E68E84E}"/>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0A6C2E5A-A8CF-A48A-5D00-E0E69CB9218B}"/>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7CF718F9-6836-1335-F1EB-6CDB75EE889B}"/>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6C7AFE80-23B8-B4AC-AC7C-AC2CB2E6C257}"/>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1" name="Google Shape;955;p37">
            <a:extLst>
              <a:ext uri="{FF2B5EF4-FFF2-40B4-BE49-F238E27FC236}">
                <a16:creationId xmlns:a16="http://schemas.microsoft.com/office/drawing/2014/main" id="{1D32F5CC-6878-663D-7ACB-F5088B1DF0D5}"/>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7DB75A68-3384-959B-112A-C34A10DEDE8A}"/>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6995E2B5-E1F1-D1E6-B7CD-72178B996DE4}"/>
                </a:ext>
              </a:extLst>
            </p:cNvPr>
            <p:cNvPicPr>
              <a:picLocks noChangeAspect="1"/>
            </p:cNvPicPr>
            <p:nvPr/>
          </p:nvPicPr>
          <p:blipFill>
            <a:blip r:embed="rId6"/>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CBC1F72B-48D2-CBB8-5E52-4AF6BDA8624D}"/>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4E2AC8D9-016F-C879-B036-4787907AFADD}"/>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4190B465-2DFD-BB08-6022-1267D4242E48}"/>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32C8885D-C75B-B1DD-C86A-B935F11976C2}"/>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C10395AD-CDA2-18F5-9A3E-37BB89A63468}"/>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E81A3E0B-62E5-B8BB-F8CC-8E74ABA50CAD}"/>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5C23E8AF-66B1-98DF-610D-3AE6BEA88894}"/>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2EFD48A5-40D2-FB34-5A28-63F0DF3E33C4}"/>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C6857E01-E1C8-83F9-7FDA-E7DA2B59A913}"/>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06D61BA5-C1A9-B496-A8FE-93FEEF44D849}"/>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35" name="Título 1">
            <a:extLst>
              <a:ext uri="{FF2B5EF4-FFF2-40B4-BE49-F238E27FC236}">
                <a16:creationId xmlns:a16="http://schemas.microsoft.com/office/drawing/2014/main" id="{DCDDA90D-99CB-5F31-8C81-45373DAE2273}"/>
              </a:ext>
            </a:extLst>
          </p:cNvPr>
          <p:cNvSpPr txBox="1">
            <a:spLocks/>
          </p:cNvSpPr>
          <p:nvPr/>
        </p:nvSpPr>
        <p:spPr>
          <a:xfrm>
            <a:off x="2580483" y="706826"/>
            <a:ext cx="6757606" cy="45540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r>
              <a:rPr lang="pt-BR" sz="2800" dirty="0">
                <a:latin typeface="+mj-lt"/>
                <a:cs typeface="Arial" panose="020B0604020202020204" pitchFamily="34" charset="0"/>
              </a:rPr>
              <a:t>Conceitos Fundamentais </a:t>
            </a:r>
            <a:endParaRPr lang="pt-BR" sz="2400" dirty="0">
              <a:latin typeface="+mj-lt"/>
              <a:cs typeface="Arial" panose="020B0604020202020204" pitchFamily="34" charset="0"/>
            </a:endParaRPr>
          </a:p>
        </p:txBody>
      </p:sp>
      <p:sp>
        <p:nvSpPr>
          <p:cNvPr id="36" name="Subtítulo 2">
            <a:extLst>
              <a:ext uri="{FF2B5EF4-FFF2-40B4-BE49-F238E27FC236}">
                <a16:creationId xmlns:a16="http://schemas.microsoft.com/office/drawing/2014/main" id="{E513597B-0A0F-9CB9-FFBD-C932B2B58BC9}"/>
              </a:ext>
            </a:extLst>
          </p:cNvPr>
          <p:cNvSpPr>
            <a:spLocks noGrp="1"/>
          </p:cNvSpPr>
          <p:nvPr>
            <p:ph type="subTitle" idx="4294967295"/>
          </p:nvPr>
        </p:nvSpPr>
        <p:spPr>
          <a:xfrm>
            <a:off x="-34994" y="1471092"/>
            <a:ext cx="1913102" cy="2721179"/>
          </a:xfrm>
          <a:prstGeom prst="rect">
            <a:avLst/>
          </a:prstGeom>
        </p:spPr>
        <p:txBody>
          <a:bodyPr>
            <a:normAutofit/>
          </a:bodyPr>
          <a:lstStyle/>
          <a:p>
            <a:pPr marL="0" indent="0">
              <a:lnSpc>
                <a:spcPct val="110000"/>
              </a:lnSpc>
            </a:pPr>
            <a:r>
              <a:rPr lang="pt-BR" b="1" dirty="0">
                <a:solidFill>
                  <a:schemeClr val="bg2"/>
                </a:solidFill>
                <a:latin typeface="+mj-lt"/>
              </a:rPr>
              <a:t>Contexto</a:t>
            </a:r>
            <a:br>
              <a:rPr lang="pt-BR" sz="1200" b="1" dirty="0">
                <a:solidFill>
                  <a:schemeClr val="bg2"/>
                </a:solidFill>
                <a:latin typeface="+mj-lt"/>
              </a:rPr>
            </a:br>
            <a:r>
              <a:rPr lang="pt-BR" sz="900" b="1" dirty="0">
                <a:solidFill>
                  <a:srgbClr val="A5F1ED"/>
                </a:solidFill>
                <a:latin typeface="+mj-lt"/>
              </a:rPr>
              <a:t>O CENÁRIO</a:t>
            </a:r>
            <a:endParaRPr lang="pt-BR" sz="1200" b="1" dirty="0">
              <a:solidFill>
                <a:schemeClr val="bg2"/>
              </a:solidFill>
              <a:latin typeface="+mj-lt"/>
            </a:endParaRPr>
          </a:p>
          <a:p>
            <a:pPr marL="0" indent="0"/>
            <a:endParaRPr lang="pt-BR" sz="1200" b="1" dirty="0">
              <a:solidFill>
                <a:schemeClr val="bg2"/>
              </a:solidFill>
              <a:latin typeface="+mj-lt"/>
            </a:endParaRPr>
          </a:p>
          <a:p>
            <a:pPr marL="0" indent="0"/>
            <a:endParaRPr lang="pt-BR" sz="1200" b="1" dirty="0">
              <a:solidFill>
                <a:schemeClr val="bg2"/>
              </a:solidFill>
              <a:latin typeface="+mj-lt"/>
            </a:endParaRPr>
          </a:p>
          <a:p>
            <a:pPr marL="0" indent="0"/>
            <a:r>
              <a:rPr lang="pt-BR" sz="1200" dirty="0">
                <a:solidFill>
                  <a:schemeClr val="bg2"/>
                </a:solidFill>
              </a:rPr>
              <a:t>São os dados ou informações de fundo fornecidos antes da instrução principal. O contexto 'situa' a IA para que a resposta seja relevante e personalizada, em vez de genérica.</a:t>
            </a:r>
          </a:p>
          <a:p>
            <a:r>
              <a:rPr lang="pt-BR" dirty="0"/>
              <a:t>          </a:t>
            </a:r>
          </a:p>
          <a:p>
            <a:pPr marL="0" indent="0"/>
            <a:endParaRPr lang="pt-BR" sz="1200" b="0" dirty="0">
              <a:solidFill>
                <a:schemeClr val="bg2"/>
              </a:solidFill>
              <a:latin typeface="+mj-lt"/>
            </a:endParaRPr>
          </a:p>
        </p:txBody>
      </p:sp>
      <p:cxnSp>
        <p:nvCxnSpPr>
          <p:cNvPr id="45" name="Conector reto 44">
            <a:extLst>
              <a:ext uri="{FF2B5EF4-FFF2-40B4-BE49-F238E27FC236}">
                <a16:creationId xmlns:a16="http://schemas.microsoft.com/office/drawing/2014/main" id="{E0CC5FF9-EE0E-0419-C4DC-A0EA39CAB08A}"/>
              </a:ext>
            </a:extLst>
          </p:cNvPr>
          <p:cNvCxnSpPr>
            <a:cxnSpLocks/>
          </p:cNvCxnSpPr>
          <p:nvPr/>
        </p:nvCxnSpPr>
        <p:spPr>
          <a:xfrm>
            <a:off x="94716" y="2115104"/>
            <a:ext cx="1240578" cy="0"/>
          </a:xfrm>
          <a:prstGeom prst="line">
            <a:avLst/>
          </a:prstGeom>
          <a:ln/>
        </p:spPr>
        <p:style>
          <a:lnRef idx="1">
            <a:schemeClr val="accent6"/>
          </a:lnRef>
          <a:fillRef idx="0">
            <a:schemeClr val="accent6"/>
          </a:fillRef>
          <a:effectRef idx="0">
            <a:schemeClr val="accent6"/>
          </a:effectRef>
          <a:fontRef idx="minor">
            <a:schemeClr val="tx1"/>
          </a:fontRef>
        </p:style>
      </p:cxnSp>
      <p:cxnSp>
        <p:nvCxnSpPr>
          <p:cNvPr id="47" name="Conector reto 46">
            <a:extLst>
              <a:ext uri="{FF2B5EF4-FFF2-40B4-BE49-F238E27FC236}">
                <a16:creationId xmlns:a16="http://schemas.microsoft.com/office/drawing/2014/main" id="{9ED56091-3687-0BF5-7A82-8F1BD4E452DE}"/>
              </a:ext>
            </a:extLst>
          </p:cNvPr>
          <p:cNvCxnSpPr>
            <a:cxnSpLocks/>
          </p:cNvCxnSpPr>
          <p:nvPr/>
        </p:nvCxnSpPr>
        <p:spPr>
          <a:xfrm>
            <a:off x="1991837" y="2099864"/>
            <a:ext cx="1240578" cy="0"/>
          </a:xfrm>
          <a:prstGeom prst="line">
            <a:avLst/>
          </a:prstGeom>
          <a:ln/>
        </p:spPr>
        <p:style>
          <a:lnRef idx="1">
            <a:schemeClr val="accent6"/>
          </a:lnRef>
          <a:fillRef idx="0">
            <a:schemeClr val="accent6"/>
          </a:fillRef>
          <a:effectRef idx="0">
            <a:schemeClr val="accent6"/>
          </a:effectRef>
          <a:fontRef idx="minor">
            <a:schemeClr val="tx1"/>
          </a:fontRef>
        </p:style>
      </p:cxnSp>
      <p:cxnSp>
        <p:nvCxnSpPr>
          <p:cNvPr id="48" name="Conector reto 47">
            <a:extLst>
              <a:ext uri="{FF2B5EF4-FFF2-40B4-BE49-F238E27FC236}">
                <a16:creationId xmlns:a16="http://schemas.microsoft.com/office/drawing/2014/main" id="{4C090DCC-7D9B-FABB-6C49-4354DE528424}"/>
              </a:ext>
            </a:extLst>
          </p:cNvPr>
          <p:cNvCxnSpPr>
            <a:cxnSpLocks/>
          </p:cNvCxnSpPr>
          <p:nvPr/>
        </p:nvCxnSpPr>
        <p:spPr>
          <a:xfrm>
            <a:off x="3876141" y="2099864"/>
            <a:ext cx="1240578" cy="0"/>
          </a:xfrm>
          <a:prstGeom prst="line">
            <a:avLst/>
          </a:prstGeom>
          <a:ln/>
        </p:spPr>
        <p:style>
          <a:lnRef idx="1">
            <a:schemeClr val="accent6"/>
          </a:lnRef>
          <a:fillRef idx="0">
            <a:schemeClr val="accent6"/>
          </a:fillRef>
          <a:effectRef idx="0">
            <a:schemeClr val="accent6"/>
          </a:effectRef>
          <a:fontRef idx="minor">
            <a:schemeClr val="tx1"/>
          </a:fontRef>
        </p:style>
      </p:cxnSp>
      <p:cxnSp>
        <p:nvCxnSpPr>
          <p:cNvPr id="49" name="Conector reto 48">
            <a:extLst>
              <a:ext uri="{FF2B5EF4-FFF2-40B4-BE49-F238E27FC236}">
                <a16:creationId xmlns:a16="http://schemas.microsoft.com/office/drawing/2014/main" id="{1338A278-A9AB-6A9C-43BD-AD70A73BD9AA}"/>
              </a:ext>
            </a:extLst>
          </p:cNvPr>
          <p:cNvCxnSpPr>
            <a:cxnSpLocks/>
          </p:cNvCxnSpPr>
          <p:nvPr/>
        </p:nvCxnSpPr>
        <p:spPr>
          <a:xfrm>
            <a:off x="5735060" y="2099864"/>
            <a:ext cx="1240578" cy="0"/>
          </a:xfrm>
          <a:prstGeom prst="line">
            <a:avLst/>
          </a:prstGeom>
          <a:ln/>
        </p:spPr>
        <p:style>
          <a:lnRef idx="1">
            <a:schemeClr val="accent6"/>
          </a:lnRef>
          <a:fillRef idx="0">
            <a:schemeClr val="accent6"/>
          </a:fillRef>
          <a:effectRef idx="0">
            <a:schemeClr val="accent6"/>
          </a:effectRef>
          <a:fontRef idx="minor">
            <a:schemeClr val="tx1"/>
          </a:fontRef>
        </p:style>
      </p:cxnSp>
      <p:cxnSp>
        <p:nvCxnSpPr>
          <p:cNvPr id="50" name="Conector reto 49">
            <a:extLst>
              <a:ext uri="{FF2B5EF4-FFF2-40B4-BE49-F238E27FC236}">
                <a16:creationId xmlns:a16="http://schemas.microsoft.com/office/drawing/2014/main" id="{58F70A63-F4C0-6741-4B82-6C70A1B52C30}"/>
              </a:ext>
            </a:extLst>
          </p:cNvPr>
          <p:cNvCxnSpPr>
            <a:cxnSpLocks/>
          </p:cNvCxnSpPr>
          <p:nvPr/>
        </p:nvCxnSpPr>
        <p:spPr>
          <a:xfrm>
            <a:off x="-5" y="898821"/>
            <a:ext cx="3773440"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20" name="Google Shape;937;p37">
            <a:extLst>
              <a:ext uri="{FF2B5EF4-FFF2-40B4-BE49-F238E27FC236}">
                <a16:creationId xmlns:a16="http://schemas.microsoft.com/office/drawing/2014/main" id="{FBF0488F-529D-D504-EA2C-4D732C9385E6}"/>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cxnSp>
        <p:nvCxnSpPr>
          <p:cNvPr id="41" name="Conector reto 40">
            <a:extLst>
              <a:ext uri="{FF2B5EF4-FFF2-40B4-BE49-F238E27FC236}">
                <a16:creationId xmlns:a16="http://schemas.microsoft.com/office/drawing/2014/main" id="{07985CE0-CE73-1AF7-0426-E2ACEA8C44AD}"/>
              </a:ext>
            </a:extLst>
          </p:cNvPr>
          <p:cNvCxnSpPr>
            <a:cxnSpLocks/>
          </p:cNvCxnSpPr>
          <p:nvPr/>
        </p:nvCxnSpPr>
        <p:spPr>
          <a:xfrm>
            <a:off x="7548620" y="2099864"/>
            <a:ext cx="1240578" cy="0"/>
          </a:xfrm>
          <a:prstGeom prst="line">
            <a:avLst/>
          </a:prstGeom>
          <a:ln/>
        </p:spPr>
        <p:style>
          <a:lnRef idx="1">
            <a:schemeClr val="accent6"/>
          </a:lnRef>
          <a:fillRef idx="0">
            <a:schemeClr val="accent6"/>
          </a:fillRef>
          <a:effectRef idx="0">
            <a:schemeClr val="accent6"/>
          </a:effectRef>
          <a:fontRef idx="minor">
            <a:schemeClr val="tx1"/>
          </a:fontRef>
        </p:style>
      </p:cxnSp>
      <p:sp>
        <p:nvSpPr>
          <p:cNvPr id="42" name="Subtítulo 2">
            <a:extLst>
              <a:ext uri="{FF2B5EF4-FFF2-40B4-BE49-F238E27FC236}">
                <a16:creationId xmlns:a16="http://schemas.microsoft.com/office/drawing/2014/main" id="{26A17C1F-3CE1-43F0-F236-BBF646E5D1C5}"/>
              </a:ext>
            </a:extLst>
          </p:cNvPr>
          <p:cNvSpPr txBox="1">
            <a:spLocks/>
          </p:cNvSpPr>
          <p:nvPr/>
        </p:nvSpPr>
        <p:spPr>
          <a:xfrm>
            <a:off x="1847146" y="1471092"/>
            <a:ext cx="1913102" cy="3357069"/>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30000"/>
              </a:lnSpc>
            </a:pPr>
            <a:r>
              <a:rPr lang="pt-BR" b="1" dirty="0">
                <a:solidFill>
                  <a:schemeClr val="bg2"/>
                </a:solidFill>
                <a:latin typeface="+mj-lt"/>
              </a:rPr>
              <a:t>Prompt</a:t>
            </a:r>
            <a:br>
              <a:rPr lang="pt-BR" sz="1200" b="1" dirty="0">
                <a:solidFill>
                  <a:schemeClr val="bg2"/>
                </a:solidFill>
                <a:latin typeface="+mj-lt"/>
              </a:rPr>
            </a:br>
            <a:r>
              <a:rPr lang="pt-BR" sz="900" b="1" dirty="0">
                <a:solidFill>
                  <a:srgbClr val="A5F1ED"/>
                </a:solidFill>
                <a:latin typeface="+mj-lt"/>
              </a:rPr>
              <a:t>O COMANDO</a:t>
            </a:r>
          </a:p>
          <a:p>
            <a:pPr>
              <a:lnSpc>
                <a:spcPct val="110000"/>
              </a:lnSpc>
            </a:pPr>
            <a:endParaRPr lang="pt-BR" sz="1200" b="1" dirty="0">
              <a:solidFill>
                <a:schemeClr val="bg2"/>
              </a:solidFill>
              <a:latin typeface="+mj-lt"/>
            </a:endParaRPr>
          </a:p>
          <a:p>
            <a:endParaRPr lang="pt-BR" sz="800" dirty="0">
              <a:solidFill>
                <a:schemeClr val="bg2"/>
              </a:solidFill>
            </a:endParaRPr>
          </a:p>
          <a:p>
            <a:r>
              <a:rPr lang="pt-BR" sz="1200" dirty="0">
                <a:solidFill>
                  <a:schemeClr val="bg2"/>
                </a:solidFill>
              </a:rPr>
              <a:t>É a entrada de dados (texto, pergunta ou instrução) elaborada pelo usuário. A qualidade do prompt determina diretamente a qualidade da resposta gerada pela LLM.</a:t>
            </a:r>
            <a:endParaRPr lang="pt-BR" sz="1600" dirty="0">
              <a:solidFill>
                <a:schemeClr val="bg2"/>
              </a:solidFill>
            </a:endParaRPr>
          </a:p>
          <a:p>
            <a:r>
              <a:rPr lang="pt-BR" dirty="0"/>
              <a:t>          </a:t>
            </a:r>
          </a:p>
          <a:p>
            <a:endParaRPr lang="pt-BR" sz="1200" dirty="0">
              <a:solidFill>
                <a:schemeClr val="bg2"/>
              </a:solidFill>
            </a:endParaRPr>
          </a:p>
          <a:p>
            <a:r>
              <a:rPr lang="pt-BR" dirty="0"/>
              <a:t>          </a:t>
            </a:r>
          </a:p>
          <a:p>
            <a:endParaRPr lang="pt-BR" sz="1200" dirty="0">
              <a:solidFill>
                <a:schemeClr val="bg2"/>
              </a:solidFill>
              <a:latin typeface="+mj-lt"/>
            </a:endParaRPr>
          </a:p>
        </p:txBody>
      </p:sp>
      <p:sp>
        <p:nvSpPr>
          <p:cNvPr id="43" name="Subtítulo 2">
            <a:extLst>
              <a:ext uri="{FF2B5EF4-FFF2-40B4-BE49-F238E27FC236}">
                <a16:creationId xmlns:a16="http://schemas.microsoft.com/office/drawing/2014/main" id="{60A75B27-2FE7-CDBD-71C6-5A90C72D715D}"/>
              </a:ext>
            </a:extLst>
          </p:cNvPr>
          <p:cNvSpPr txBox="1">
            <a:spLocks/>
          </p:cNvSpPr>
          <p:nvPr/>
        </p:nvSpPr>
        <p:spPr>
          <a:xfrm>
            <a:off x="3706426" y="1471092"/>
            <a:ext cx="1913102" cy="2721179"/>
          </a:xfrm>
          <a:prstGeom prst="rect">
            <a:avLst/>
          </a:prstGeom>
        </p:spPr>
        <p:txBody>
          <a:bodyPr>
            <a:normAutofit fontScale="92500"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0000"/>
              </a:lnSpc>
            </a:pPr>
            <a:r>
              <a:rPr lang="pt-BR" b="1" dirty="0">
                <a:solidFill>
                  <a:schemeClr val="bg2"/>
                </a:solidFill>
                <a:latin typeface="+mj-lt"/>
              </a:rPr>
              <a:t>Token</a:t>
            </a:r>
            <a:br>
              <a:rPr lang="pt-BR" sz="1200" b="1" dirty="0">
                <a:solidFill>
                  <a:schemeClr val="bg2"/>
                </a:solidFill>
                <a:latin typeface="+mj-lt"/>
              </a:rPr>
            </a:br>
            <a:r>
              <a:rPr lang="pt-BR" sz="900" b="1" dirty="0">
                <a:solidFill>
                  <a:srgbClr val="A5F1ED"/>
                </a:solidFill>
                <a:latin typeface="+mj-lt"/>
              </a:rPr>
              <a:t>A UNIDADE DE LEITURA</a:t>
            </a:r>
            <a:endParaRPr lang="pt-BR" sz="1200" b="1" dirty="0">
              <a:solidFill>
                <a:schemeClr val="bg2"/>
              </a:solidFill>
              <a:latin typeface="+mj-lt"/>
            </a:endParaRPr>
          </a:p>
          <a:p>
            <a:endParaRPr lang="pt-BR" sz="1200" b="1" dirty="0">
              <a:solidFill>
                <a:schemeClr val="bg2"/>
              </a:solidFill>
              <a:latin typeface="+mj-lt"/>
            </a:endParaRPr>
          </a:p>
          <a:p>
            <a:endParaRPr lang="pt-BR" sz="1200" b="1" dirty="0">
              <a:solidFill>
                <a:schemeClr val="bg2"/>
              </a:solidFill>
              <a:latin typeface="+mj-lt"/>
            </a:endParaRPr>
          </a:p>
          <a:p>
            <a:endParaRPr lang="pt-BR" sz="1300" dirty="0">
              <a:solidFill>
                <a:schemeClr val="bg2"/>
              </a:solidFill>
            </a:endParaRPr>
          </a:p>
          <a:p>
            <a:r>
              <a:rPr lang="pt-BR" sz="1300" dirty="0">
                <a:solidFill>
                  <a:schemeClr val="bg2"/>
                </a:solidFill>
              </a:rPr>
              <a:t>A unidade básica de texto que a IA processa. Não é necessariamente uma palavra; pode ser parte de uma palavra ou um caractere. (</a:t>
            </a:r>
            <a:r>
              <a:rPr lang="pt-BR" sz="1300" dirty="0" err="1">
                <a:solidFill>
                  <a:schemeClr val="bg2"/>
                </a:solidFill>
              </a:rPr>
              <a:t>Ex</a:t>
            </a:r>
            <a:r>
              <a:rPr lang="pt-BR" sz="1300" dirty="0">
                <a:solidFill>
                  <a:schemeClr val="bg2"/>
                </a:solidFill>
              </a:rPr>
              <a:t>: 1000 tokens ≈ 750 palavras).</a:t>
            </a:r>
          </a:p>
          <a:p>
            <a:r>
              <a:rPr lang="pt-BR" dirty="0"/>
              <a:t>          </a:t>
            </a:r>
          </a:p>
          <a:p>
            <a:endParaRPr lang="pt-BR" sz="1200" dirty="0">
              <a:solidFill>
                <a:schemeClr val="bg2"/>
              </a:solidFill>
            </a:endParaRPr>
          </a:p>
          <a:p>
            <a:r>
              <a:rPr lang="pt-BR" dirty="0"/>
              <a:t>          </a:t>
            </a:r>
          </a:p>
          <a:p>
            <a:endParaRPr lang="pt-BR" sz="1200" dirty="0">
              <a:solidFill>
                <a:schemeClr val="bg2"/>
              </a:solidFill>
              <a:latin typeface="+mj-lt"/>
            </a:endParaRPr>
          </a:p>
        </p:txBody>
      </p:sp>
      <p:sp>
        <p:nvSpPr>
          <p:cNvPr id="44" name="Subtítulo 2">
            <a:extLst>
              <a:ext uri="{FF2B5EF4-FFF2-40B4-BE49-F238E27FC236}">
                <a16:creationId xmlns:a16="http://schemas.microsoft.com/office/drawing/2014/main" id="{B1D42747-E8DA-6692-B4F7-D1571E93F345}"/>
              </a:ext>
            </a:extLst>
          </p:cNvPr>
          <p:cNvSpPr txBox="1">
            <a:spLocks/>
          </p:cNvSpPr>
          <p:nvPr/>
        </p:nvSpPr>
        <p:spPr>
          <a:xfrm>
            <a:off x="5565706" y="1471092"/>
            <a:ext cx="1913102" cy="2721179"/>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0000"/>
              </a:lnSpc>
            </a:pPr>
            <a:r>
              <a:rPr lang="pt-BR" b="1" dirty="0">
                <a:solidFill>
                  <a:schemeClr val="bg2"/>
                </a:solidFill>
                <a:latin typeface="+mj-lt"/>
              </a:rPr>
              <a:t>LLM</a:t>
            </a:r>
            <a:br>
              <a:rPr lang="pt-BR" sz="1200" b="1" dirty="0">
                <a:solidFill>
                  <a:schemeClr val="bg2"/>
                </a:solidFill>
                <a:latin typeface="+mj-lt"/>
              </a:rPr>
            </a:br>
            <a:r>
              <a:rPr lang="pt-BR" sz="900" b="1" dirty="0">
                <a:solidFill>
                  <a:srgbClr val="A5F1ED"/>
                </a:solidFill>
                <a:latin typeface="+mj-lt"/>
              </a:rPr>
              <a:t>LARGE LANGUAGE MODEL</a:t>
            </a:r>
            <a:endParaRPr lang="pt-BR" sz="1200" b="1" dirty="0">
              <a:solidFill>
                <a:schemeClr val="bg2"/>
              </a:solidFill>
              <a:latin typeface="+mj-lt"/>
            </a:endParaRPr>
          </a:p>
          <a:p>
            <a:endParaRPr lang="pt-BR" sz="1200" b="1" dirty="0">
              <a:solidFill>
                <a:schemeClr val="bg2"/>
              </a:solidFill>
              <a:latin typeface="+mj-lt"/>
            </a:endParaRPr>
          </a:p>
          <a:p>
            <a:endParaRPr lang="pt-BR" sz="1200" b="1" dirty="0">
              <a:solidFill>
                <a:schemeClr val="bg2"/>
              </a:solidFill>
              <a:latin typeface="+mj-lt"/>
            </a:endParaRPr>
          </a:p>
          <a:p>
            <a:r>
              <a:rPr lang="pt-BR" sz="1200" dirty="0">
                <a:solidFill>
                  <a:schemeClr val="bg2"/>
                </a:solidFill>
              </a:rPr>
              <a:t>Modelo de Linguagem de Grande Escala. São redes neurais treinadas com vastas quantidades de texto para entender, resumir e gerar linguagem humana.</a:t>
            </a:r>
          </a:p>
          <a:p>
            <a:r>
              <a:rPr lang="pt-BR" dirty="0"/>
              <a:t>          </a:t>
            </a:r>
          </a:p>
          <a:p>
            <a:endParaRPr lang="pt-BR" sz="1200" dirty="0">
              <a:solidFill>
                <a:schemeClr val="bg2"/>
              </a:solidFill>
              <a:latin typeface="+mj-lt"/>
            </a:endParaRPr>
          </a:p>
        </p:txBody>
      </p:sp>
      <p:sp>
        <p:nvSpPr>
          <p:cNvPr id="46" name="Subtítulo 2">
            <a:extLst>
              <a:ext uri="{FF2B5EF4-FFF2-40B4-BE49-F238E27FC236}">
                <a16:creationId xmlns:a16="http://schemas.microsoft.com/office/drawing/2014/main" id="{3A13A2DB-82D9-0434-F79D-22BAA9064614}"/>
              </a:ext>
            </a:extLst>
          </p:cNvPr>
          <p:cNvSpPr txBox="1">
            <a:spLocks/>
          </p:cNvSpPr>
          <p:nvPr/>
        </p:nvSpPr>
        <p:spPr>
          <a:xfrm>
            <a:off x="7387258" y="1471092"/>
            <a:ext cx="1913102" cy="2721179"/>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0000"/>
              </a:lnSpc>
            </a:pPr>
            <a:r>
              <a:rPr lang="pt-BR" b="1" dirty="0">
                <a:solidFill>
                  <a:schemeClr val="bg2"/>
                </a:solidFill>
                <a:latin typeface="+mj-lt"/>
              </a:rPr>
              <a:t>Fine-</a:t>
            </a:r>
            <a:r>
              <a:rPr lang="pt-BR" b="1" dirty="0" err="1">
                <a:solidFill>
                  <a:schemeClr val="bg2"/>
                </a:solidFill>
                <a:latin typeface="+mj-lt"/>
              </a:rPr>
              <a:t>tuning</a:t>
            </a:r>
            <a:br>
              <a:rPr lang="pt-BR" sz="1200" b="1" dirty="0">
                <a:solidFill>
                  <a:schemeClr val="bg2"/>
                </a:solidFill>
                <a:latin typeface="+mj-lt"/>
              </a:rPr>
            </a:br>
            <a:r>
              <a:rPr lang="pt-BR" sz="900" b="1" dirty="0">
                <a:solidFill>
                  <a:srgbClr val="A5F1ED"/>
                </a:solidFill>
                <a:latin typeface="+mj-lt"/>
              </a:rPr>
              <a:t>O AJUSTE FINO</a:t>
            </a:r>
            <a:endParaRPr lang="pt-BR" sz="1200" b="1" dirty="0">
              <a:solidFill>
                <a:schemeClr val="bg2"/>
              </a:solidFill>
              <a:latin typeface="+mj-lt"/>
            </a:endParaRPr>
          </a:p>
          <a:p>
            <a:endParaRPr lang="pt-BR" sz="1200" b="1" dirty="0">
              <a:solidFill>
                <a:schemeClr val="bg2"/>
              </a:solidFill>
              <a:latin typeface="+mj-lt"/>
            </a:endParaRPr>
          </a:p>
          <a:p>
            <a:endParaRPr lang="pt-BR" sz="1200" b="1" dirty="0">
              <a:solidFill>
                <a:schemeClr val="bg2"/>
              </a:solidFill>
              <a:latin typeface="+mj-lt"/>
            </a:endParaRPr>
          </a:p>
          <a:p>
            <a:r>
              <a:rPr lang="pt-BR" sz="1200" dirty="0">
                <a:solidFill>
                  <a:schemeClr val="bg2"/>
                </a:solidFill>
              </a:rPr>
              <a:t>O processo de </a:t>
            </a:r>
            <a:r>
              <a:rPr lang="pt-BR" sz="1200" dirty="0" err="1">
                <a:solidFill>
                  <a:schemeClr val="bg2"/>
                </a:solidFill>
              </a:rPr>
              <a:t>re-treinar</a:t>
            </a:r>
            <a:r>
              <a:rPr lang="pt-BR" sz="1200" dirty="0">
                <a:solidFill>
                  <a:schemeClr val="bg2"/>
                </a:solidFill>
              </a:rPr>
              <a:t> um modelo já existente com um conjunto de dados específico (</a:t>
            </a:r>
            <a:r>
              <a:rPr lang="pt-BR" sz="1200" dirty="0" err="1">
                <a:solidFill>
                  <a:schemeClr val="bg2"/>
                </a:solidFill>
              </a:rPr>
              <a:t>ex</a:t>
            </a:r>
            <a:r>
              <a:rPr lang="pt-BR" sz="1200" dirty="0">
                <a:solidFill>
                  <a:schemeClr val="bg2"/>
                </a:solidFill>
              </a:rPr>
              <a:t>: jurídico, médico) para torná-lo especialista naquele domínio.</a:t>
            </a:r>
          </a:p>
          <a:p>
            <a:endParaRPr lang="pt-BR" sz="1200" dirty="0">
              <a:solidFill>
                <a:schemeClr val="bg2"/>
              </a:solidFill>
            </a:endParaRPr>
          </a:p>
          <a:p>
            <a:r>
              <a:rPr lang="pt-BR" dirty="0"/>
              <a:t>          </a:t>
            </a:r>
          </a:p>
          <a:p>
            <a:endParaRPr lang="pt-BR" sz="1200" dirty="0">
              <a:solidFill>
                <a:schemeClr val="bg2"/>
              </a:solidFill>
              <a:latin typeface="+mj-lt"/>
            </a:endParaRPr>
          </a:p>
        </p:txBody>
      </p:sp>
    </p:spTree>
    <p:extLst>
      <p:ext uri="{BB962C8B-B14F-4D97-AF65-F5344CB8AC3E}">
        <p14:creationId xmlns:p14="http://schemas.microsoft.com/office/powerpoint/2010/main" val="745288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ppt_x"/>
                                          </p:val>
                                        </p:tav>
                                        <p:tav tm="100000">
                                          <p:val>
                                            <p:strVal val="#ppt_x"/>
                                          </p:val>
                                        </p:tav>
                                      </p:tavLst>
                                    </p:anim>
                                    <p:anim calcmode="lin" valueType="num">
                                      <p:cBhvr additive="base">
                                        <p:cTn id="8" dur="500" fill="hold"/>
                                        <p:tgtEl>
                                          <p:spTgt spid="38"/>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36">
                                            <p:txEl>
                                              <p:pRg st="0" end="0"/>
                                            </p:txEl>
                                          </p:spTgt>
                                        </p:tgtEl>
                                        <p:attrNameLst>
                                          <p:attrName>style.visibility</p:attrName>
                                        </p:attrNameLst>
                                      </p:cBhvr>
                                      <p:to>
                                        <p:strVal val="visible"/>
                                      </p:to>
                                    </p:set>
                                    <p:animEffect transition="in" filter="fade">
                                      <p:cBhvr>
                                        <p:cTn id="11" dur="1000"/>
                                        <p:tgtEl>
                                          <p:spTgt spid="36">
                                            <p:txEl>
                                              <p:pRg st="0" end="0"/>
                                            </p:txEl>
                                          </p:spTgt>
                                        </p:tgtEl>
                                      </p:cBhvr>
                                    </p:animEffect>
                                    <p:anim calcmode="lin" valueType="num">
                                      <p:cBhvr>
                                        <p:cTn id="12" dur="10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6">
                                            <p:txEl>
                                              <p:pRg st="0" end="0"/>
                                            </p:txEl>
                                          </p:spTgt>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36">
                                            <p:txEl>
                                              <p:pRg st="3" end="3"/>
                                            </p:txEl>
                                          </p:spTgt>
                                        </p:tgtEl>
                                        <p:attrNameLst>
                                          <p:attrName>style.visibility</p:attrName>
                                        </p:attrNameLst>
                                      </p:cBhvr>
                                      <p:to>
                                        <p:strVal val="visible"/>
                                      </p:to>
                                    </p:set>
                                    <p:animEffect transition="in" filter="fade">
                                      <p:cBhvr>
                                        <p:cTn id="16" dur="1000"/>
                                        <p:tgtEl>
                                          <p:spTgt spid="36">
                                            <p:txEl>
                                              <p:pRg st="3" end="3"/>
                                            </p:txEl>
                                          </p:spTgt>
                                        </p:tgtEl>
                                      </p:cBhvr>
                                    </p:animEffect>
                                    <p:anim calcmode="lin" valueType="num">
                                      <p:cBhvr>
                                        <p:cTn id="17" dur="1000" fill="hold"/>
                                        <p:tgtEl>
                                          <p:spTgt spid="36">
                                            <p:txEl>
                                              <p:pRg st="3" end="3"/>
                                            </p:txEl>
                                          </p:spTgt>
                                        </p:tgtEl>
                                        <p:attrNameLst>
                                          <p:attrName>ppt_x</p:attrName>
                                        </p:attrNameLst>
                                      </p:cBhvr>
                                      <p:tavLst>
                                        <p:tav tm="0">
                                          <p:val>
                                            <p:strVal val="#ppt_x"/>
                                          </p:val>
                                        </p:tav>
                                        <p:tav tm="100000">
                                          <p:val>
                                            <p:strVal val="#ppt_x"/>
                                          </p:val>
                                        </p:tav>
                                      </p:tavLst>
                                    </p:anim>
                                    <p:anim calcmode="lin" valueType="num">
                                      <p:cBhvr>
                                        <p:cTn id="18" dur="1000" fill="hold"/>
                                        <p:tgtEl>
                                          <p:spTgt spid="36">
                                            <p:txEl>
                                              <p:pRg st="3" end="3"/>
                                            </p:txEl>
                                          </p:spTgt>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46">
                                            <p:txEl>
                                              <p:pRg st="0" end="0"/>
                                            </p:txEl>
                                          </p:spTgt>
                                        </p:tgtEl>
                                        <p:attrNameLst>
                                          <p:attrName>style.visibility</p:attrName>
                                        </p:attrNameLst>
                                      </p:cBhvr>
                                      <p:to>
                                        <p:strVal val="visible"/>
                                      </p:to>
                                    </p:set>
                                    <p:animEffect transition="in" filter="fade">
                                      <p:cBhvr>
                                        <p:cTn id="21" dur="1000"/>
                                        <p:tgtEl>
                                          <p:spTgt spid="46">
                                            <p:txEl>
                                              <p:pRg st="0" end="0"/>
                                            </p:txEl>
                                          </p:spTgt>
                                        </p:tgtEl>
                                      </p:cBhvr>
                                    </p:animEffect>
                                    <p:anim calcmode="lin" valueType="num">
                                      <p:cBhvr>
                                        <p:cTn id="22" dur="1000" fill="hold"/>
                                        <p:tgtEl>
                                          <p:spTgt spid="4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46">
                                            <p:txEl>
                                              <p:pRg st="0" end="0"/>
                                            </p:txEl>
                                          </p:spTgt>
                                        </p:tgtEl>
                                        <p:attrNameLst>
                                          <p:attrName>ppt_y</p:attrName>
                                        </p:attrNameLst>
                                      </p:cBhvr>
                                      <p:tavLst>
                                        <p:tav tm="0">
                                          <p:val>
                                            <p:strVal val="#ppt_y+.1"/>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40"/>
                                        </p:tgtEl>
                                        <p:attrNameLst>
                                          <p:attrName>style.visibility</p:attrName>
                                        </p:attrNameLst>
                                      </p:cBhvr>
                                      <p:to>
                                        <p:strVal val="visible"/>
                                      </p:to>
                                    </p:set>
                                    <p:anim calcmode="lin" valueType="num">
                                      <p:cBhvr additive="base">
                                        <p:cTn id="26" dur="500" fill="hold"/>
                                        <p:tgtEl>
                                          <p:spTgt spid="40"/>
                                        </p:tgtEl>
                                        <p:attrNameLst>
                                          <p:attrName>ppt_x</p:attrName>
                                        </p:attrNameLst>
                                      </p:cBhvr>
                                      <p:tavLst>
                                        <p:tav tm="0">
                                          <p:val>
                                            <p:strVal val="#ppt_x"/>
                                          </p:val>
                                        </p:tav>
                                        <p:tav tm="100000">
                                          <p:val>
                                            <p:strVal val="#ppt_x"/>
                                          </p:val>
                                        </p:tav>
                                      </p:tavLst>
                                    </p:anim>
                                    <p:anim calcmode="lin" valueType="num">
                                      <p:cBhvr additive="base">
                                        <p:cTn id="27" dur="500" fill="hold"/>
                                        <p:tgtEl>
                                          <p:spTgt spid="40"/>
                                        </p:tgtEl>
                                        <p:attrNameLst>
                                          <p:attrName>ppt_y</p:attrName>
                                        </p:attrNameLst>
                                      </p:cBhvr>
                                      <p:tavLst>
                                        <p:tav tm="0">
                                          <p:val>
                                            <p:strVal val="1+#ppt_h/2"/>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42">
                                            <p:txEl>
                                              <p:pRg st="0" end="0"/>
                                            </p:txEl>
                                          </p:spTgt>
                                        </p:tgtEl>
                                        <p:attrNameLst>
                                          <p:attrName>style.visibility</p:attrName>
                                        </p:attrNameLst>
                                      </p:cBhvr>
                                      <p:to>
                                        <p:strVal val="visible"/>
                                      </p:to>
                                    </p:set>
                                    <p:animEffect transition="in" filter="fade">
                                      <p:cBhvr>
                                        <p:cTn id="30" dur="1000"/>
                                        <p:tgtEl>
                                          <p:spTgt spid="42">
                                            <p:txEl>
                                              <p:pRg st="0" end="0"/>
                                            </p:txEl>
                                          </p:spTgt>
                                        </p:tgtEl>
                                      </p:cBhvr>
                                    </p:animEffect>
                                    <p:anim calcmode="lin" valueType="num">
                                      <p:cBhvr>
                                        <p:cTn id="31" dur="1000" fill="hold"/>
                                        <p:tgtEl>
                                          <p:spTgt spid="42">
                                            <p:txEl>
                                              <p:pRg st="0" end="0"/>
                                            </p:txEl>
                                          </p:spTgt>
                                        </p:tgtEl>
                                        <p:attrNameLst>
                                          <p:attrName>ppt_x</p:attrName>
                                        </p:attrNameLst>
                                      </p:cBhvr>
                                      <p:tavLst>
                                        <p:tav tm="0">
                                          <p:val>
                                            <p:strVal val="#ppt_x"/>
                                          </p:val>
                                        </p:tav>
                                        <p:tav tm="100000">
                                          <p:val>
                                            <p:strVal val="#ppt_x"/>
                                          </p:val>
                                        </p:tav>
                                      </p:tavLst>
                                    </p:anim>
                                    <p:anim calcmode="lin" valueType="num">
                                      <p:cBhvr>
                                        <p:cTn id="32" dur="1000" fill="hold"/>
                                        <p:tgtEl>
                                          <p:spTgt spid="42">
                                            <p:txEl>
                                              <p:pRg st="0" end="0"/>
                                            </p:txEl>
                                          </p:spTgt>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42">
                                            <p:txEl>
                                              <p:pRg st="3" end="3"/>
                                            </p:txEl>
                                          </p:spTgt>
                                        </p:tgtEl>
                                        <p:attrNameLst>
                                          <p:attrName>style.visibility</p:attrName>
                                        </p:attrNameLst>
                                      </p:cBhvr>
                                      <p:to>
                                        <p:strVal val="visible"/>
                                      </p:to>
                                    </p:set>
                                    <p:animEffect transition="in" filter="fade">
                                      <p:cBhvr>
                                        <p:cTn id="35" dur="1000"/>
                                        <p:tgtEl>
                                          <p:spTgt spid="42">
                                            <p:txEl>
                                              <p:pRg st="3" end="3"/>
                                            </p:txEl>
                                          </p:spTgt>
                                        </p:tgtEl>
                                      </p:cBhvr>
                                    </p:animEffect>
                                    <p:anim calcmode="lin" valueType="num">
                                      <p:cBhvr>
                                        <p:cTn id="36" dur="1000" fill="hold"/>
                                        <p:tgtEl>
                                          <p:spTgt spid="42">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42">
                                            <p:txEl>
                                              <p:pRg st="3" end="3"/>
                                            </p:txEl>
                                          </p:spTgt>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42">
                                            <p:txEl>
                                              <p:pRg st="4" end="4"/>
                                            </p:txEl>
                                          </p:spTgt>
                                        </p:tgtEl>
                                        <p:attrNameLst>
                                          <p:attrName>style.visibility</p:attrName>
                                        </p:attrNameLst>
                                      </p:cBhvr>
                                      <p:to>
                                        <p:strVal val="visible"/>
                                      </p:to>
                                    </p:set>
                                    <p:animEffect transition="in" filter="fade">
                                      <p:cBhvr>
                                        <p:cTn id="40" dur="1000"/>
                                        <p:tgtEl>
                                          <p:spTgt spid="42">
                                            <p:txEl>
                                              <p:pRg st="4" end="4"/>
                                            </p:txEl>
                                          </p:spTgt>
                                        </p:tgtEl>
                                      </p:cBhvr>
                                    </p:animEffect>
                                    <p:anim calcmode="lin" valueType="num">
                                      <p:cBhvr>
                                        <p:cTn id="41" dur="1000" fill="hold"/>
                                        <p:tgtEl>
                                          <p:spTgt spid="42">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42">
                                            <p:txEl>
                                              <p:pRg st="4" end="4"/>
                                            </p:txEl>
                                          </p:spTgt>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46">
                                            <p:txEl>
                                              <p:pRg st="3" end="3"/>
                                            </p:txEl>
                                          </p:spTgt>
                                        </p:tgtEl>
                                        <p:attrNameLst>
                                          <p:attrName>style.visibility</p:attrName>
                                        </p:attrNameLst>
                                      </p:cBhvr>
                                      <p:to>
                                        <p:strVal val="visible"/>
                                      </p:to>
                                    </p:set>
                                    <p:animEffect transition="in" filter="fade">
                                      <p:cBhvr>
                                        <p:cTn id="45" dur="1000"/>
                                        <p:tgtEl>
                                          <p:spTgt spid="46">
                                            <p:txEl>
                                              <p:pRg st="3" end="3"/>
                                            </p:txEl>
                                          </p:spTgt>
                                        </p:tgtEl>
                                      </p:cBhvr>
                                    </p:animEffect>
                                    <p:anim calcmode="lin" valueType="num">
                                      <p:cBhvr>
                                        <p:cTn id="46" dur="1000" fill="hold"/>
                                        <p:tgtEl>
                                          <p:spTgt spid="46">
                                            <p:txEl>
                                              <p:pRg st="3" end="3"/>
                                            </p:txEl>
                                          </p:spTgt>
                                        </p:tgtEl>
                                        <p:attrNameLst>
                                          <p:attrName>ppt_x</p:attrName>
                                        </p:attrNameLst>
                                      </p:cBhvr>
                                      <p:tavLst>
                                        <p:tav tm="0">
                                          <p:val>
                                            <p:strVal val="#ppt_x"/>
                                          </p:val>
                                        </p:tav>
                                        <p:tav tm="100000">
                                          <p:val>
                                            <p:strVal val="#ppt_x"/>
                                          </p:val>
                                        </p:tav>
                                      </p:tavLst>
                                    </p:anim>
                                    <p:anim calcmode="lin" valueType="num">
                                      <p:cBhvr>
                                        <p:cTn id="47" dur="1000" fill="hold"/>
                                        <p:tgtEl>
                                          <p:spTgt spid="46">
                                            <p:txEl>
                                              <p:pRg st="3" end="3"/>
                                            </p:txEl>
                                          </p:spTgt>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43">
                                            <p:txEl>
                                              <p:pRg st="0" end="0"/>
                                            </p:txEl>
                                          </p:spTgt>
                                        </p:tgtEl>
                                        <p:attrNameLst>
                                          <p:attrName>style.visibility</p:attrName>
                                        </p:attrNameLst>
                                      </p:cBhvr>
                                      <p:to>
                                        <p:strVal val="visible"/>
                                      </p:to>
                                    </p:set>
                                    <p:animEffect transition="in" filter="fade">
                                      <p:cBhvr>
                                        <p:cTn id="50" dur="1000"/>
                                        <p:tgtEl>
                                          <p:spTgt spid="43">
                                            <p:txEl>
                                              <p:pRg st="0" end="0"/>
                                            </p:txEl>
                                          </p:spTgt>
                                        </p:tgtEl>
                                      </p:cBhvr>
                                    </p:animEffect>
                                    <p:anim calcmode="lin" valueType="num">
                                      <p:cBhvr>
                                        <p:cTn id="51" dur="10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52" dur="1000" fill="hold"/>
                                        <p:tgtEl>
                                          <p:spTgt spid="43">
                                            <p:txEl>
                                              <p:pRg st="0" end="0"/>
                                            </p:txEl>
                                          </p:spTgt>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43">
                                            <p:txEl>
                                              <p:pRg st="4" end="4"/>
                                            </p:txEl>
                                          </p:spTgt>
                                        </p:tgtEl>
                                        <p:attrNameLst>
                                          <p:attrName>style.visibility</p:attrName>
                                        </p:attrNameLst>
                                      </p:cBhvr>
                                      <p:to>
                                        <p:strVal val="visible"/>
                                      </p:to>
                                    </p:set>
                                    <p:animEffect transition="in" filter="fade">
                                      <p:cBhvr>
                                        <p:cTn id="55" dur="1000"/>
                                        <p:tgtEl>
                                          <p:spTgt spid="43">
                                            <p:txEl>
                                              <p:pRg st="4" end="4"/>
                                            </p:txEl>
                                          </p:spTgt>
                                        </p:tgtEl>
                                      </p:cBhvr>
                                    </p:animEffect>
                                    <p:anim calcmode="lin" valueType="num">
                                      <p:cBhvr>
                                        <p:cTn id="56" dur="1000" fill="hold"/>
                                        <p:tgtEl>
                                          <p:spTgt spid="43">
                                            <p:txEl>
                                              <p:pRg st="4" end="4"/>
                                            </p:txEl>
                                          </p:spTgt>
                                        </p:tgtEl>
                                        <p:attrNameLst>
                                          <p:attrName>ppt_x</p:attrName>
                                        </p:attrNameLst>
                                      </p:cBhvr>
                                      <p:tavLst>
                                        <p:tav tm="0">
                                          <p:val>
                                            <p:strVal val="#ppt_x"/>
                                          </p:val>
                                        </p:tav>
                                        <p:tav tm="100000">
                                          <p:val>
                                            <p:strVal val="#ppt_x"/>
                                          </p:val>
                                        </p:tav>
                                      </p:tavLst>
                                    </p:anim>
                                    <p:anim calcmode="lin" valueType="num">
                                      <p:cBhvr>
                                        <p:cTn id="57" dur="1000" fill="hold"/>
                                        <p:tgtEl>
                                          <p:spTgt spid="43">
                                            <p:txEl>
                                              <p:pRg st="4" end="4"/>
                                            </p:txEl>
                                          </p:spTgt>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43">
                                            <p:txEl>
                                              <p:pRg st="5" end="5"/>
                                            </p:txEl>
                                          </p:spTgt>
                                        </p:tgtEl>
                                        <p:attrNameLst>
                                          <p:attrName>style.visibility</p:attrName>
                                        </p:attrNameLst>
                                      </p:cBhvr>
                                      <p:to>
                                        <p:strVal val="visible"/>
                                      </p:to>
                                    </p:set>
                                    <p:animEffect transition="in" filter="fade">
                                      <p:cBhvr>
                                        <p:cTn id="60" dur="1000"/>
                                        <p:tgtEl>
                                          <p:spTgt spid="43">
                                            <p:txEl>
                                              <p:pRg st="5" end="5"/>
                                            </p:txEl>
                                          </p:spTgt>
                                        </p:tgtEl>
                                      </p:cBhvr>
                                    </p:animEffect>
                                    <p:anim calcmode="lin" valueType="num">
                                      <p:cBhvr>
                                        <p:cTn id="61" dur="1000" fill="hold"/>
                                        <p:tgtEl>
                                          <p:spTgt spid="43">
                                            <p:txEl>
                                              <p:pRg st="5" end="5"/>
                                            </p:txEl>
                                          </p:spTgt>
                                        </p:tgtEl>
                                        <p:attrNameLst>
                                          <p:attrName>ppt_x</p:attrName>
                                        </p:attrNameLst>
                                      </p:cBhvr>
                                      <p:tavLst>
                                        <p:tav tm="0">
                                          <p:val>
                                            <p:strVal val="#ppt_x"/>
                                          </p:val>
                                        </p:tav>
                                        <p:tav tm="100000">
                                          <p:val>
                                            <p:strVal val="#ppt_x"/>
                                          </p:val>
                                        </p:tav>
                                      </p:tavLst>
                                    </p:anim>
                                    <p:anim calcmode="lin" valueType="num">
                                      <p:cBhvr>
                                        <p:cTn id="62" dur="1000" fill="hold"/>
                                        <p:tgtEl>
                                          <p:spTgt spid="43">
                                            <p:txEl>
                                              <p:pRg st="5" end="5"/>
                                            </p:txEl>
                                          </p:spTgt>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44">
                                            <p:txEl>
                                              <p:pRg st="0" end="0"/>
                                            </p:txEl>
                                          </p:spTgt>
                                        </p:tgtEl>
                                        <p:attrNameLst>
                                          <p:attrName>style.visibility</p:attrName>
                                        </p:attrNameLst>
                                      </p:cBhvr>
                                      <p:to>
                                        <p:strVal val="visible"/>
                                      </p:to>
                                    </p:set>
                                    <p:animEffect transition="in" filter="fade">
                                      <p:cBhvr>
                                        <p:cTn id="65" dur="1000"/>
                                        <p:tgtEl>
                                          <p:spTgt spid="44">
                                            <p:txEl>
                                              <p:pRg st="0" end="0"/>
                                            </p:txEl>
                                          </p:spTgt>
                                        </p:tgtEl>
                                      </p:cBhvr>
                                    </p:animEffect>
                                    <p:anim calcmode="lin" valueType="num">
                                      <p:cBhvr>
                                        <p:cTn id="66" dur="1000" fill="hold"/>
                                        <p:tgtEl>
                                          <p:spTgt spid="44">
                                            <p:txEl>
                                              <p:pRg st="0" end="0"/>
                                            </p:txEl>
                                          </p:spTgt>
                                        </p:tgtEl>
                                        <p:attrNameLst>
                                          <p:attrName>ppt_x</p:attrName>
                                        </p:attrNameLst>
                                      </p:cBhvr>
                                      <p:tavLst>
                                        <p:tav tm="0">
                                          <p:val>
                                            <p:strVal val="#ppt_x"/>
                                          </p:val>
                                        </p:tav>
                                        <p:tav tm="100000">
                                          <p:val>
                                            <p:strVal val="#ppt_x"/>
                                          </p:val>
                                        </p:tav>
                                      </p:tavLst>
                                    </p:anim>
                                    <p:anim calcmode="lin" valueType="num">
                                      <p:cBhvr>
                                        <p:cTn id="67" dur="1000" fill="hold"/>
                                        <p:tgtEl>
                                          <p:spTgt spid="44">
                                            <p:txEl>
                                              <p:pRg st="0" end="0"/>
                                            </p:txEl>
                                          </p:spTgt>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44">
                                            <p:txEl>
                                              <p:pRg st="3" end="3"/>
                                            </p:txEl>
                                          </p:spTgt>
                                        </p:tgtEl>
                                        <p:attrNameLst>
                                          <p:attrName>style.visibility</p:attrName>
                                        </p:attrNameLst>
                                      </p:cBhvr>
                                      <p:to>
                                        <p:strVal val="visible"/>
                                      </p:to>
                                    </p:set>
                                    <p:animEffect transition="in" filter="fade">
                                      <p:cBhvr>
                                        <p:cTn id="70" dur="1000"/>
                                        <p:tgtEl>
                                          <p:spTgt spid="44">
                                            <p:txEl>
                                              <p:pRg st="3" end="3"/>
                                            </p:txEl>
                                          </p:spTgt>
                                        </p:tgtEl>
                                      </p:cBhvr>
                                    </p:animEffect>
                                    <p:anim calcmode="lin" valueType="num">
                                      <p:cBhvr>
                                        <p:cTn id="71" dur="1000" fill="hold"/>
                                        <p:tgtEl>
                                          <p:spTgt spid="44">
                                            <p:txEl>
                                              <p:pRg st="3" end="3"/>
                                            </p:txEl>
                                          </p:spTgt>
                                        </p:tgtEl>
                                        <p:attrNameLst>
                                          <p:attrName>ppt_x</p:attrName>
                                        </p:attrNameLst>
                                      </p:cBhvr>
                                      <p:tavLst>
                                        <p:tav tm="0">
                                          <p:val>
                                            <p:strVal val="#ppt_x"/>
                                          </p:val>
                                        </p:tav>
                                        <p:tav tm="100000">
                                          <p:val>
                                            <p:strVal val="#ppt_x"/>
                                          </p:val>
                                        </p:tav>
                                      </p:tavLst>
                                    </p:anim>
                                    <p:anim calcmode="lin" valueType="num">
                                      <p:cBhvr>
                                        <p:cTn id="72" dur="1000" fill="hold"/>
                                        <p:tgtEl>
                                          <p:spTgt spid="4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uild="p"/>
      <p:bldP spid="42" grpId="0" build="p"/>
      <p:bldP spid="43" grpId="0" uiExpand="1" build="p"/>
      <p:bldP spid="44" grpId="0" build="p"/>
      <p:bldP spid="46"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5E60255B-E1F5-6E1A-EF48-6DFD02633733}"/>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E98A51ED-1AE5-8311-CC66-343D3D51968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8907" y="-176981"/>
            <a:ext cx="10434025" cy="5320297"/>
          </a:xfrm>
          <a:prstGeom prst="rect">
            <a:avLst/>
          </a:prstGeom>
        </p:spPr>
      </p:pic>
      <p:pic>
        <p:nvPicPr>
          <p:cNvPr id="38" name="Imagem 37" descr="Padrão do plano de fundo&#10;&#10;O conteúdo gerado por IA pode estar incorreto.">
            <a:extLst>
              <a:ext uri="{FF2B5EF4-FFF2-40B4-BE49-F238E27FC236}">
                <a16:creationId xmlns:a16="http://schemas.microsoft.com/office/drawing/2014/main" id="{62F75748-E78F-D6D5-9846-AFD34C97CA76}"/>
              </a:ext>
            </a:extLst>
          </p:cNvPr>
          <p:cNvPicPr>
            <a:picLocks noChangeAspect="1"/>
          </p:cNvPicPr>
          <p:nvPr/>
        </p:nvPicPr>
        <p:blipFill>
          <a:blip r:embed="rId5"/>
          <a:srcRect b="23337"/>
          <a:stretch>
            <a:fillRect/>
          </a:stretch>
        </p:blipFill>
        <p:spPr>
          <a:xfrm>
            <a:off x="-186" y="1200336"/>
            <a:ext cx="9092653" cy="3943164"/>
          </a:xfrm>
          <a:prstGeom prst="rect">
            <a:avLst/>
          </a:prstGeom>
        </p:spPr>
      </p:pic>
      <p:sp>
        <p:nvSpPr>
          <p:cNvPr id="2" name="Google Shape;932;p37">
            <a:extLst>
              <a:ext uri="{FF2B5EF4-FFF2-40B4-BE49-F238E27FC236}">
                <a16:creationId xmlns:a16="http://schemas.microsoft.com/office/drawing/2014/main" id="{27F787C0-DE27-C85F-C516-04C201393289}"/>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dirty="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CE7FB696-0A3C-CA4B-43C0-87D2DD53F2A3}"/>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215176A5-AA3F-F087-CE81-D881FAEBC72B}"/>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8B44D659-C0AA-A774-2695-583ABCD608D9}"/>
              </a:ext>
            </a:extLst>
          </p:cNvPr>
          <p:cNvGrpSpPr/>
          <p:nvPr/>
        </p:nvGrpSpPr>
        <p:grpSpPr>
          <a:xfrm>
            <a:off x="8644350" y="4585001"/>
            <a:ext cx="423698" cy="243160"/>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1F5591B8-AB0F-4B72-8702-88B4C19ACB9E}"/>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30E54772-4203-761E-8908-9FF9386D7CAC}"/>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34B5B410-7339-B445-5058-3E2F83E226B6}"/>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8C476F5C-FE3D-6BE1-B7A6-80E0699E5AED}"/>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D93E0F88-081A-3711-5467-6AB33A1DFD94}"/>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4107187D-9874-A376-DBD5-C24BCCCECCA1}"/>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0EB30FFB-81B2-B846-6A03-94F753C4F012}"/>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D8D4C603-7BAD-827D-A064-20A04B8663ED}"/>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F155688F-480B-1728-2819-1A977B1D0560}"/>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7B5FDA2B-E497-CF14-8AD3-08D733D59FCA}"/>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5A28C8EB-D5FB-C30B-E51C-E5E6B7CDAB43}"/>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5D15D36C-9866-B43C-F982-19767C829A89}"/>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6AE60F95-0C73-4A4D-0604-C800BDBCEA0A}"/>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6ED748E3-DF84-2B34-4C7A-70A02BEF0C37}"/>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1" name="Google Shape;955;p37">
            <a:extLst>
              <a:ext uri="{FF2B5EF4-FFF2-40B4-BE49-F238E27FC236}">
                <a16:creationId xmlns:a16="http://schemas.microsoft.com/office/drawing/2014/main" id="{9E5510AC-C59B-D4AD-6655-AA22059F92C6}"/>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06A6232C-4008-E5D8-964C-EB28CB181423}"/>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262EE060-4EC4-5C98-7A8D-F46A83E6C920}"/>
                </a:ext>
              </a:extLst>
            </p:cNvPr>
            <p:cNvPicPr>
              <a:picLocks noChangeAspect="1"/>
            </p:cNvPicPr>
            <p:nvPr/>
          </p:nvPicPr>
          <p:blipFill>
            <a:blip r:embed="rId6"/>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0E8A78BC-811D-09A1-F593-AA64F6A9BC75}"/>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CBD0A549-8E90-1D0F-ED6F-0AE8202A2AE5}"/>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6ADA6947-6252-309F-724E-372D32C1C16B}"/>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5148C761-F12D-FD9B-5C78-BB84C166C4EA}"/>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AD5380E8-D6B7-E92A-606C-E4B606193E34}"/>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3BB5FFDD-4BE7-6F65-AA4C-3EBF1904C417}"/>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5DF6A35E-CBF0-E332-A509-C91DFD0F5EEC}"/>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0CA1F23D-6D81-FC7B-E59C-BE0DC0FA62A0}"/>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AA7B5FF3-AE00-0034-3B46-5B07D1747A0E}"/>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4BCB2A15-3154-D998-C461-593C8ECED342}"/>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35" name="Título 1">
            <a:extLst>
              <a:ext uri="{FF2B5EF4-FFF2-40B4-BE49-F238E27FC236}">
                <a16:creationId xmlns:a16="http://schemas.microsoft.com/office/drawing/2014/main" id="{68528B1A-C862-EDFE-5DFE-BB0D4EDDBECB}"/>
              </a:ext>
            </a:extLst>
          </p:cNvPr>
          <p:cNvSpPr txBox="1">
            <a:spLocks/>
          </p:cNvSpPr>
          <p:nvPr/>
        </p:nvSpPr>
        <p:spPr>
          <a:xfrm>
            <a:off x="2580483" y="706826"/>
            <a:ext cx="6757606" cy="45540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r>
              <a:rPr lang="pt-BR" sz="2800" dirty="0">
                <a:latin typeface="+mj-lt"/>
                <a:cs typeface="Arial" panose="020B0604020202020204" pitchFamily="34" charset="0"/>
              </a:rPr>
              <a:t>Estratégias de Prompt</a:t>
            </a:r>
            <a:endParaRPr lang="pt-BR" sz="2400" dirty="0">
              <a:latin typeface="+mj-lt"/>
              <a:cs typeface="Arial" panose="020B0604020202020204" pitchFamily="34" charset="0"/>
            </a:endParaRPr>
          </a:p>
        </p:txBody>
      </p:sp>
      <p:sp>
        <p:nvSpPr>
          <p:cNvPr id="36" name="Subtítulo 2">
            <a:extLst>
              <a:ext uri="{FF2B5EF4-FFF2-40B4-BE49-F238E27FC236}">
                <a16:creationId xmlns:a16="http://schemas.microsoft.com/office/drawing/2014/main" id="{831FEF2F-D916-6545-AA34-5F4012B759FD}"/>
              </a:ext>
            </a:extLst>
          </p:cNvPr>
          <p:cNvSpPr>
            <a:spLocks noGrp="1"/>
          </p:cNvSpPr>
          <p:nvPr>
            <p:ph type="subTitle" idx="4294967295"/>
          </p:nvPr>
        </p:nvSpPr>
        <p:spPr>
          <a:xfrm>
            <a:off x="-34994" y="1471092"/>
            <a:ext cx="2351660" cy="2721179"/>
          </a:xfrm>
          <a:prstGeom prst="rect">
            <a:avLst/>
          </a:prstGeom>
        </p:spPr>
        <p:txBody>
          <a:bodyPr>
            <a:normAutofit/>
          </a:bodyPr>
          <a:lstStyle/>
          <a:p>
            <a:pPr marL="0" indent="0">
              <a:lnSpc>
                <a:spcPct val="110000"/>
              </a:lnSpc>
            </a:pPr>
            <a:r>
              <a:rPr lang="pt-BR" b="1" dirty="0">
                <a:solidFill>
                  <a:schemeClr val="bg2"/>
                </a:solidFill>
                <a:latin typeface="+mj-lt"/>
              </a:rPr>
              <a:t>Zero-shot</a:t>
            </a:r>
            <a:br>
              <a:rPr lang="pt-BR" sz="1200" b="1" dirty="0">
                <a:solidFill>
                  <a:schemeClr val="bg2"/>
                </a:solidFill>
                <a:latin typeface="+mj-lt"/>
              </a:rPr>
            </a:br>
            <a:r>
              <a:rPr lang="pt-BR" sz="900" b="1" dirty="0">
                <a:solidFill>
                  <a:srgbClr val="A5F1ED"/>
                </a:solidFill>
                <a:latin typeface="+mj-lt"/>
              </a:rPr>
              <a:t>SEM EXEMPLOS</a:t>
            </a:r>
            <a:endParaRPr lang="pt-BR" sz="1200" b="1" dirty="0">
              <a:solidFill>
                <a:schemeClr val="bg2"/>
              </a:solidFill>
              <a:latin typeface="+mj-lt"/>
            </a:endParaRPr>
          </a:p>
          <a:p>
            <a:pPr marL="0" indent="0"/>
            <a:endParaRPr lang="pt-BR" sz="1200" b="1" dirty="0">
              <a:solidFill>
                <a:schemeClr val="bg2"/>
              </a:solidFill>
              <a:latin typeface="+mj-lt"/>
            </a:endParaRPr>
          </a:p>
          <a:p>
            <a:pPr marL="0" indent="0"/>
            <a:endParaRPr lang="pt-BR" sz="1200" b="1" dirty="0">
              <a:solidFill>
                <a:schemeClr val="bg2"/>
              </a:solidFill>
              <a:latin typeface="+mj-lt"/>
            </a:endParaRPr>
          </a:p>
          <a:p>
            <a:r>
              <a:rPr lang="pt-BR" sz="1200" dirty="0">
                <a:solidFill>
                  <a:schemeClr val="bg2"/>
                </a:solidFill>
              </a:rPr>
              <a:t>Solicitar uma resposta à IA sem fornecer exemplos prévios. A IA confia inteiramente em seu treinamento geral para inferir o que fazer.</a:t>
            </a:r>
          </a:p>
          <a:p>
            <a:pPr marL="0" indent="0"/>
            <a:endParaRPr lang="pt-BR" sz="1200" dirty="0">
              <a:solidFill>
                <a:schemeClr val="bg2"/>
              </a:solidFill>
            </a:endParaRPr>
          </a:p>
          <a:p>
            <a:r>
              <a:rPr lang="pt-BR" dirty="0"/>
              <a:t>          </a:t>
            </a:r>
          </a:p>
          <a:p>
            <a:pPr marL="0" indent="0"/>
            <a:endParaRPr lang="pt-BR" sz="1200" b="0" dirty="0">
              <a:solidFill>
                <a:schemeClr val="bg2"/>
              </a:solidFill>
              <a:latin typeface="+mj-lt"/>
            </a:endParaRPr>
          </a:p>
        </p:txBody>
      </p:sp>
      <p:cxnSp>
        <p:nvCxnSpPr>
          <p:cNvPr id="45" name="Conector reto 44">
            <a:extLst>
              <a:ext uri="{FF2B5EF4-FFF2-40B4-BE49-F238E27FC236}">
                <a16:creationId xmlns:a16="http://schemas.microsoft.com/office/drawing/2014/main" id="{0B0782AD-05F6-7747-B027-75A1A2D9336C}"/>
              </a:ext>
            </a:extLst>
          </p:cNvPr>
          <p:cNvCxnSpPr>
            <a:cxnSpLocks/>
          </p:cNvCxnSpPr>
          <p:nvPr/>
        </p:nvCxnSpPr>
        <p:spPr>
          <a:xfrm>
            <a:off x="94716" y="2115104"/>
            <a:ext cx="1240578" cy="0"/>
          </a:xfrm>
          <a:prstGeom prst="line">
            <a:avLst/>
          </a:prstGeom>
          <a:ln/>
        </p:spPr>
        <p:style>
          <a:lnRef idx="1">
            <a:schemeClr val="accent6"/>
          </a:lnRef>
          <a:fillRef idx="0">
            <a:schemeClr val="accent6"/>
          </a:fillRef>
          <a:effectRef idx="0">
            <a:schemeClr val="accent6"/>
          </a:effectRef>
          <a:fontRef idx="minor">
            <a:schemeClr val="tx1"/>
          </a:fontRef>
        </p:style>
      </p:cxnSp>
      <p:cxnSp>
        <p:nvCxnSpPr>
          <p:cNvPr id="47" name="Conector reto 46">
            <a:extLst>
              <a:ext uri="{FF2B5EF4-FFF2-40B4-BE49-F238E27FC236}">
                <a16:creationId xmlns:a16="http://schemas.microsoft.com/office/drawing/2014/main" id="{EA1306C3-5D2A-711D-2F5E-DCB14C0ACA5E}"/>
              </a:ext>
            </a:extLst>
          </p:cNvPr>
          <p:cNvCxnSpPr>
            <a:cxnSpLocks/>
          </p:cNvCxnSpPr>
          <p:nvPr/>
        </p:nvCxnSpPr>
        <p:spPr>
          <a:xfrm>
            <a:off x="2408148" y="2099864"/>
            <a:ext cx="1240578" cy="0"/>
          </a:xfrm>
          <a:prstGeom prst="line">
            <a:avLst/>
          </a:prstGeom>
          <a:ln/>
        </p:spPr>
        <p:style>
          <a:lnRef idx="1">
            <a:schemeClr val="accent6"/>
          </a:lnRef>
          <a:fillRef idx="0">
            <a:schemeClr val="accent6"/>
          </a:fillRef>
          <a:effectRef idx="0">
            <a:schemeClr val="accent6"/>
          </a:effectRef>
          <a:fontRef idx="minor">
            <a:schemeClr val="tx1"/>
          </a:fontRef>
        </p:style>
      </p:cxnSp>
      <p:cxnSp>
        <p:nvCxnSpPr>
          <p:cNvPr id="48" name="Conector reto 47">
            <a:extLst>
              <a:ext uri="{FF2B5EF4-FFF2-40B4-BE49-F238E27FC236}">
                <a16:creationId xmlns:a16="http://schemas.microsoft.com/office/drawing/2014/main" id="{7B955110-65C6-24FE-798E-CFCDCC6D488B}"/>
              </a:ext>
            </a:extLst>
          </p:cNvPr>
          <p:cNvCxnSpPr>
            <a:cxnSpLocks/>
          </p:cNvCxnSpPr>
          <p:nvPr/>
        </p:nvCxnSpPr>
        <p:spPr>
          <a:xfrm>
            <a:off x="4731067" y="2099864"/>
            <a:ext cx="1240578" cy="0"/>
          </a:xfrm>
          <a:prstGeom prst="line">
            <a:avLst/>
          </a:prstGeom>
          <a:ln/>
        </p:spPr>
        <p:style>
          <a:lnRef idx="1">
            <a:schemeClr val="accent6"/>
          </a:lnRef>
          <a:fillRef idx="0">
            <a:schemeClr val="accent6"/>
          </a:fillRef>
          <a:effectRef idx="0">
            <a:schemeClr val="accent6"/>
          </a:effectRef>
          <a:fontRef idx="minor">
            <a:schemeClr val="tx1"/>
          </a:fontRef>
        </p:style>
      </p:cxnSp>
      <p:cxnSp>
        <p:nvCxnSpPr>
          <p:cNvPr id="49" name="Conector reto 48">
            <a:extLst>
              <a:ext uri="{FF2B5EF4-FFF2-40B4-BE49-F238E27FC236}">
                <a16:creationId xmlns:a16="http://schemas.microsoft.com/office/drawing/2014/main" id="{29299C0F-CE4E-E048-00DC-746B379A542A}"/>
              </a:ext>
            </a:extLst>
          </p:cNvPr>
          <p:cNvCxnSpPr>
            <a:cxnSpLocks/>
          </p:cNvCxnSpPr>
          <p:nvPr/>
        </p:nvCxnSpPr>
        <p:spPr>
          <a:xfrm>
            <a:off x="7013727" y="2099864"/>
            <a:ext cx="1240578" cy="0"/>
          </a:xfrm>
          <a:prstGeom prst="line">
            <a:avLst/>
          </a:prstGeom>
          <a:ln/>
        </p:spPr>
        <p:style>
          <a:lnRef idx="1">
            <a:schemeClr val="accent6"/>
          </a:lnRef>
          <a:fillRef idx="0">
            <a:schemeClr val="accent6"/>
          </a:fillRef>
          <a:effectRef idx="0">
            <a:schemeClr val="accent6"/>
          </a:effectRef>
          <a:fontRef idx="minor">
            <a:schemeClr val="tx1"/>
          </a:fontRef>
        </p:style>
      </p:cxnSp>
      <p:cxnSp>
        <p:nvCxnSpPr>
          <p:cNvPr id="50" name="Conector reto 49">
            <a:extLst>
              <a:ext uri="{FF2B5EF4-FFF2-40B4-BE49-F238E27FC236}">
                <a16:creationId xmlns:a16="http://schemas.microsoft.com/office/drawing/2014/main" id="{4BD93A2D-DA39-BA05-FE21-3A7C84A0F65A}"/>
              </a:ext>
            </a:extLst>
          </p:cNvPr>
          <p:cNvCxnSpPr>
            <a:cxnSpLocks/>
          </p:cNvCxnSpPr>
          <p:nvPr/>
        </p:nvCxnSpPr>
        <p:spPr>
          <a:xfrm>
            <a:off x="-5" y="898821"/>
            <a:ext cx="3773440"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42" name="Subtítulo 2">
            <a:extLst>
              <a:ext uri="{FF2B5EF4-FFF2-40B4-BE49-F238E27FC236}">
                <a16:creationId xmlns:a16="http://schemas.microsoft.com/office/drawing/2014/main" id="{FA1DD3C7-6519-74C9-CAFE-8D7A1229B713}"/>
              </a:ext>
            </a:extLst>
          </p:cNvPr>
          <p:cNvSpPr txBox="1">
            <a:spLocks/>
          </p:cNvSpPr>
          <p:nvPr/>
        </p:nvSpPr>
        <p:spPr>
          <a:xfrm>
            <a:off x="2293197" y="1471092"/>
            <a:ext cx="2239077" cy="3357069"/>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30000"/>
              </a:lnSpc>
            </a:pPr>
            <a:r>
              <a:rPr lang="pt-BR" b="1" dirty="0" err="1">
                <a:solidFill>
                  <a:schemeClr val="bg2"/>
                </a:solidFill>
              </a:rPr>
              <a:t>Few</a:t>
            </a:r>
            <a:r>
              <a:rPr lang="pt-BR" b="1" dirty="0">
                <a:solidFill>
                  <a:schemeClr val="bg2"/>
                </a:solidFill>
              </a:rPr>
              <a:t>-shot</a:t>
            </a:r>
            <a:br>
              <a:rPr lang="pt-BR" sz="1200" b="1" dirty="0">
                <a:solidFill>
                  <a:schemeClr val="bg2"/>
                </a:solidFill>
                <a:latin typeface="+mj-lt"/>
              </a:rPr>
            </a:br>
            <a:r>
              <a:rPr lang="pt-BR" sz="900" b="1" dirty="0">
                <a:solidFill>
                  <a:srgbClr val="A5F1ED"/>
                </a:solidFill>
              </a:rPr>
              <a:t>POUCOS EXEMPLOS</a:t>
            </a:r>
            <a:endParaRPr lang="pt-BR" sz="900" b="1" dirty="0">
              <a:solidFill>
                <a:srgbClr val="A5F1ED"/>
              </a:solidFill>
              <a:latin typeface="+mj-lt"/>
            </a:endParaRPr>
          </a:p>
          <a:p>
            <a:pPr>
              <a:lnSpc>
                <a:spcPct val="110000"/>
              </a:lnSpc>
            </a:pPr>
            <a:endParaRPr lang="pt-BR" sz="1200" b="1" dirty="0">
              <a:solidFill>
                <a:schemeClr val="bg2"/>
              </a:solidFill>
              <a:latin typeface="+mj-lt"/>
            </a:endParaRPr>
          </a:p>
          <a:p>
            <a:endParaRPr lang="pt-BR" sz="800" dirty="0">
              <a:solidFill>
                <a:schemeClr val="bg2"/>
              </a:solidFill>
            </a:endParaRPr>
          </a:p>
          <a:p>
            <a:r>
              <a:rPr lang="pt-BR" sz="1200" dirty="0">
                <a:solidFill>
                  <a:schemeClr val="bg2"/>
                </a:solidFill>
              </a:rPr>
              <a:t>Fornecer 2 ou 3 exemplos de 'pergunta e resposta ideal' dentro do prompt. Isso ensina à IA o padrão exato que você deseja seguir antes de ela responder.</a:t>
            </a:r>
          </a:p>
          <a:p>
            <a:r>
              <a:rPr lang="pt-BR" dirty="0"/>
              <a:t>          </a:t>
            </a:r>
          </a:p>
          <a:p>
            <a:endParaRPr lang="pt-BR" sz="1200" dirty="0">
              <a:solidFill>
                <a:schemeClr val="bg2"/>
              </a:solidFill>
            </a:endParaRPr>
          </a:p>
          <a:p>
            <a:r>
              <a:rPr lang="pt-BR" dirty="0"/>
              <a:t>          </a:t>
            </a:r>
          </a:p>
          <a:p>
            <a:endParaRPr lang="pt-BR" sz="1200" dirty="0">
              <a:solidFill>
                <a:schemeClr val="bg2"/>
              </a:solidFill>
              <a:latin typeface="+mj-lt"/>
            </a:endParaRPr>
          </a:p>
        </p:txBody>
      </p:sp>
      <p:sp>
        <p:nvSpPr>
          <p:cNvPr id="20" name="Google Shape;937;p37">
            <a:extLst>
              <a:ext uri="{FF2B5EF4-FFF2-40B4-BE49-F238E27FC236}">
                <a16:creationId xmlns:a16="http://schemas.microsoft.com/office/drawing/2014/main" id="{1810A752-E164-FFDC-96DC-FA107D682118}"/>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aven Pro"/>
              <a:ea typeface="Maven Pro"/>
              <a:cs typeface="Maven Pro"/>
              <a:sym typeface="Maven Pro"/>
            </a:endParaRPr>
          </a:p>
        </p:txBody>
      </p:sp>
      <p:sp>
        <p:nvSpPr>
          <p:cNvPr id="44" name="Subtítulo 2">
            <a:extLst>
              <a:ext uri="{FF2B5EF4-FFF2-40B4-BE49-F238E27FC236}">
                <a16:creationId xmlns:a16="http://schemas.microsoft.com/office/drawing/2014/main" id="{D8D23A80-07DA-C74F-3E6D-100F6F5120F2}"/>
              </a:ext>
            </a:extLst>
          </p:cNvPr>
          <p:cNvSpPr txBox="1">
            <a:spLocks/>
          </p:cNvSpPr>
          <p:nvPr/>
        </p:nvSpPr>
        <p:spPr>
          <a:xfrm>
            <a:off x="6888986" y="1471092"/>
            <a:ext cx="2351660" cy="2721179"/>
          </a:xfrm>
          <a:prstGeom prst="rect">
            <a:avLst/>
          </a:prstGeom>
        </p:spPr>
        <p:txBody>
          <a:bodyPr>
            <a:normAutofit fontScale="92500"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0000"/>
              </a:lnSpc>
            </a:pPr>
            <a:r>
              <a:rPr lang="pt-BR" b="1" dirty="0">
                <a:solidFill>
                  <a:schemeClr val="bg2"/>
                </a:solidFill>
                <a:latin typeface="+mj-lt"/>
              </a:rPr>
              <a:t>Chain </a:t>
            </a:r>
            <a:r>
              <a:rPr lang="pt-BR" b="1" dirty="0" err="1">
                <a:solidFill>
                  <a:schemeClr val="bg2"/>
                </a:solidFill>
                <a:latin typeface="+mj-lt"/>
              </a:rPr>
              <a:t>of</a:t>
            </a:r>
            <a:r>
              <a:rPr lang="pt-BR" b="1" dirty="0">
                <a:solidFill>
                  <a:schemeClr val="bg2"/>
                </a:solidFill>
                <a:latin typeface="+mj-lt"/>
              </a:rPr>
              <a:t> </a:t>
            </a:r>
            <a:r>
              <a:rPr lang="pt-BR" b="1" dirty="0" err="1">
                <a:solidFill>
                  <a:schemeClr val="bg2"/>
                </a:solidFill>
                <a:latin typeface="+mj-lt"/>
              </a:rPr>
              <a:t>Thoughts</a:t>
            </a:r>
            <a:br>
              <a:rPr lang="pt-BR" sz="1200" b="1" dirty="0">
                <a:solidFill>
                  <a:schemeClr val="bg2"/>
                </a:solidFill>
                <a:latin typeface="+mj-lt"/>
              </a:rPr>
            </a:br>
            <a:r>
              <a:rPr lang="pt-BR" sz="900" b="1" dirty="0">
                <a:solidFill>
                  <a:srgbClr val="A5F1ED"/>
                </a:solidFill>
                <a:latin typeface="+mj-lt"/>
              </a:rPr>
              <a:t>CADEIDA DE PENSAMENTOS</a:t>
            </a:r>
            <a:endParaRPr lang="pt-BR" sz="1200" b="1" dirty="0">
              <a:solidFill>
                <a:schemeClr val="bg2"/>
              </a:solidFill>
              <a:latin typeface="+mj-lt"/>
            </a:endParaRPr>
          </a:p>
          <a:p>
            <a:endParaRPr lang="pt-BR" sz="1200" b="1" dirty="0">
              <a:solidFill>
                <a:schemeClr val="bg2"/>
              </a:solidFill>
              <a:latin typeface="+mj-lt"/>
            </a:endParaRPr>
          </a:p>
          <a:p>
            <a:endParaRPr lang="pt-BR" sz="1200" b="1" dirty="0">
              <a:solidFill>
                <a:schemeClr val="bg2"/>
              </a:solidFill>
              <a:latin typeface="+mj-lt"/>
            </a:endParaRPr>
          </a:p>
          <a:p>
            <a:endParaRPr lang="pt-BR" sz="1200" dirty="0">
              <a:solidFill>
                <a:schemeClr val="bg2"/>
              </a:solidFill>
            </a:endParaRPr>
          </a:p>
          <a:p>
            <a:r>
              <a:rPr lang="pt-BR" sz="1300" dirty="0">
                <a:solidFill>
                  <a:schemeClr val="bg2"/>
                </a:solidFill>
              </a:rPr>
              <a:t>Técnica onde se pede à IA </a:t>
            </a:r>
          </a:p>
          <a:p>
            <a:r>
              <a:rPr lang="pt-BR" sz="1300" dirty="0">
                <a:solidFill>
                  <a:schemeClr val="bg2"/>
                </a:solidFill>
              </a:rPr>
              <a:t>para pensar 'passo a passo’. </a:t>
            </a:r>
          </a:p>
          <a:p>
            <a:r>
              <a:rPr lang="pt-BR" sz="1300" dirty="0">
                <a:solidFill>
                  <a:schemeClr val="bg2"/>
                </a:solidFill>
              </a:rPr>
              <a:t>Ao forçar a IA a explicar seu raciocínio lógico antes da </a:t>
            </a:r>
          </a:p>
          <a:p>
            <a:r>
              <a:rPr lang="pt-BR" sz="1300" dirty="0">
                <a:solidFill>
                  <a:schemeClr val="bg2"/>
                </a:solidFill>
              </a:rPr>
              <a:t>resposta final, reduz-se drasticamente erros em tarefas complexas. Muitas </a:t>
            </a:r>
            <a:r>
              <a:rPr lang="pt-BR" sz="1300" dirty="0" err="1">
                <a:solidFill>
                  <a:schemeClr val="bg2"/>
                </a:solidFill>
              </a:rPr>
              <a:t>IAs</a:t>
            </a:r>
            <a:r>
              <a:rPr lang="pt-BR" sz="1300" dirty="0">
                <a:solidFill>
                  <a:schemeClr val="bg2"/>
                </a:solidFill>
              </a:rPr>
              <a:t> já ativam essa estratégia por padrão.</a:t>
            </a:r>
          </a:p>
          <a:p>
            <a:endParaRPr lang="pt-BR" sz="1100" dirty="0">
              <a:solidFill>
                <a:schemeClr val="bg2"/>
              </a:solidFill>
            </a:endParaRPr>
          </a:p>
          <a:p>
            <a:r>
              <a:rPr lang="pt-BR" sz="1200" dirty="0">
                <a:solidFill>
                  <a:schemeClr val="bg2"/>
                </a:solidFill>
              </a:rPr>
              <a:t>          </a:t>
            </a:r>
          </a:p>
          <a:p>
            <a:endParaRPr lang="pt-BR" sz="1200" dirty="0">
              <a:solidFill>
                <a:schemeClr val="bg2"/>
              </a:solidFill>
              <a:latin typeface="+mj-lt"/>
            </a:endParaRPr>
          </a:p>
        </p:txBody>
      </p:sp>
      <p:sp>
        <p:nvSpPr>
          <p:cNvPr id="43" name="Subtítulo 2">
            <a:extLst>
              <a:ext uri="{FF2B5EF4-FFF2-40B4-BE49-F238E27FC236}">
                <a16:creationId xmlns:a16="http://schemas.microsoft.com/office/drawing/2014/main" id="{C9B11D55-A58D-E181-E2F4-520611EAD767}"/>
              </a:ext>
            </a:extLst>
          </p:cNvPr>
          <p:cNvSpPr txBox="1">
            <a:spLocks/>
          </p:cNvSpPr>
          <p:nvPr/>
        </p:nvSpPr>
        <p:spPr>
          <a:xfrm>
            <a:off x="4583657" y="1471093"/>
            <a:ext cx="2351660" cy="2472072"/>
          </a:xfrm>
          <a:prstGeom prst="rect">
            <a:avLst/>
          </a:prstGeom>
        </p:spPr>
        <p:txBody>
          <a:bodyPr>
            <a:normAutofit fontScale="92500"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10000"/>
              </a:lnSpc>
            </a:pPr>
            <a:r>
              <a:rPr lang="pt-BR" sz="1500" b="1" dirty="0">
                <a:solidFill>
                  <a:schemeClr val="bg2"/>
                </a:solidFill>
              </a:rPr>
              <a:t>Role </a:t>
            </a:r>
            <a:r>
              <a:rPr lang="pt-BR" sz="1500" b="1" dirty="0" err="1">
                <a:solidFill>
                  <a:schemeClr val="bg2"/>
                </a:solidFill>
              </a:rPr>
              <a:t>Method</a:t>
            </a:r>
            <a:r>
              <a:rPr lang="pt-BR" sz="1500" b="1" dirty="0">
                <a:solidFill>
                  <a:schemeClr val="bg2"/>
                </a:solidFill>
              </a:rPr>
              <a:t> (Persona)</a:t>
            </a:r>
            <a:br>
              <a:rPr lang="pt-BR" sz="1200" b="1" dirty="0">
                <a:solidFill>
                  <a:schemeClr val="bg2"/>
                </a:solidFill>
                <a:latin typeface="+mj-lt"/>
              </a:rPr>
            </a:br>
            <a:r>
              <a:rPr lang="pt-BR" sz="1000" b="1" dirty="0">
                <a:solidFill>
                  <a:srgbClr val="A5F1ED"/>
                </a:solidFill>
                <a:latin typeface="+mj-lt"/>
              </a:rPr>
              <a:t>PAPEL / ATUAÇÃO</a:t>
            </a:r>
            <a:endParaRPr lang="pt-BR" sz="1200" b="1" dirty="0">
              <a:solidFill>
                <a:schemeClr val="bg2"/>
              </a:solidFill>
              <a:latin typeface="+mj-lt"/>
            </a:endParaRPr>
          </a:p>
          <a:p>
            <a:endParaRPr lang="pt-BR" sz="1200" b="1" dirty="0">
              <a:solidFill>
                <a:schemeClr val="bg2"/>
              </a:solidFill>
              <a:latin typeface="+mj-lt"/>
            </a:endParaRPr>
          </a:p>
          <a:p>
            <a:endParaRPr lang="pt-BR" sz="1200" b="1" dirty="0">
              <a:solidFill>
                <a:schemeClr val="bg2"/>
              </a:solidFill>
              <a:latin typeface="+mj-lt"/>
            </a:endParaRPr>
          </a:p>
          <a:p>
            <a:endParaRPr lang="pt-BR" sz="1300" dirty="0">
              <a:solidFill>
                <a:schemeClr val="bg2"/>
              </a:solidFill>
            </a:endParaRPr>
          </a:p>
          <a:p>
            <a:r>
              <a:rPr lang="pt-BR" sz="1300" dirty="0">
                <a:solidFill>
                  <a:schemeClr val="bg2"/>
                </a:solidFill>
              </a:rPr>
              <a:t>Instruir o modelo a agir como um personagem específico (</a:t>
            </a:r>
            <a:r>
              <a:rPr lang="pt-BR" sz="1300" dirty="0" err="1">
                <a:solidFill>
                  <a:schemeClr val="bg2"/>
                </a:solidFill>
              </a:rPr>
              <a:t>ex</a:t>
            </a:r>
            <a:r>
              <a:rPr lang="pt-BR" sz="1300" dirty="0">
                <a:solidFill>
                  <a:schemeClr val="bg2"/>
                </a:solidFill>
              </a:rPr>
              <a:t>: 'Aja como um Nutricionista Sênior'). Isso ajusta o tom, o vocabulário e a perspectiva da resposta.</a:t>
            </a:r>
          </a:p>
          <a:p>
            <a:r>
              <a:rPr lang="pt-BR" dirty="0"/>
              <a:t>          </a:t>
            </a:r>
          </a:p>
          <a:p>
            <a:endParaRPr lang="pt-BR" sz="1200" dirty="0">
              <a:solidFill>
                <a:schemeClr val="bg2"/>
              </a:solidFill>
            </a:endParaRPr>
          </a:p>
          <a:p>
            <a:r>
              <a:rPr lang="pt-BR" dirty="0"/>
              <a:t>          </a:t>
            </a:r>
          </a:p>
          <a:p>
            <a:endParaRPr lang="pt-BR" sz="1200" dirty="0">
              <a:solidFill>
                <a:schemeClr val="bg2"/>
              </a:solidFill>
              <a:latin typeface="+mj-lt"/>
            </a:endParaRPr>
          </a:p>
        </p:txBody>
      </p:sp>
    </p:spTree>
    <p:extLst>
      <p:ext uri="{BB962C8B-B14F-4D97-AF65-F5344CB8AC3E}">
        <p14:creationId xmlns:p14="http://schemas.microsoft.com/office/powerpoint/2010/main" val="3995253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ppt_x"/>
                                          </p:val>
                                        </p:tav>
                                        <p:tav tm="100000">
                                          <p:val>
                                            <p:strVal val="#ppt_x"/>
                                          </p:val>
                                        </p:tav>
                                      </p:tavLst>
                                    </p:anim>
                                    <p:anim calcmode="lin" valueType="num">
                                      <p:cBhvr additive="base">
                                        <p:cTn id="8" dur="500" fill="hold"/>
                                        <p:tgtEl>
                                          <p:spTgt spid="38"/>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36">
                                            <p:txEl>
                                              <p:pRg st="0" end="0"/>
                                            </p:txEl>
                                          </p:spTgt>
                                        </p:tgtEl>
                                        <p:attrNameLst>
                                          <p:attrName>style.visibility</p:attrName>
                                        </p:attrNameLst>
                                      </p:cBhvr>
                                      <p:to>
                                        <p:strVal val="visible"/>
                                      </p:to>
                                    </p:set>
                                    <p:animEffect transition="in" filter="fade">
                                      <p:cBhvr>
                                        <p:cTn id="11" dur="1000"/>
                                        <p:tgtEl>
                                          <p:spTgt spid="36">
                                            <p:txEl>
                                              <p:pRg st="0" end="0"/>
                                            </p:txEl>
                                          </p:spTgt>
                                        </p:tgtEl>
                                      </p:cBhvr>
                                    </p:animEffect>
                                    <p:anim calcmode="lin" valueType="num">
                                      <p:cBhvr>
                                        <p:cTn id="12" dur="1000" fill="hold"/>
                                        <p:tgtEl>
                                          <p:spTgt spid="36">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6">
                                            <p:txEl>
                                              <p:pRg st="0" end="0"/>
                                            </p:txEl>
                                          </p:spTgt>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36">
                                            <p:txEl>
                                              <p:pRg st="3" end="3"/>
                                            </p:txEl>
                                          </p:spTgt>
                                        </p:tgtEl>
                                        <p:attrNameLst>
                                          <p:attrName>style.visibility</p:attrName>
                                        </p:attrNameLst>
                                      </p:cBhvr>
                                      <p:to>
                                        <p:strVal val="visible"/>
                                      </p:to>
                                    </p:set>
                                    <p:animEffect transition="in" filter="fade">
                                      <p:cBhvr>
                                        <p:cTn id="16" dur="1000"/>
                                        <p:tgtEl>
                                          <p:spTgt spid="36">
                                            <p:txEl>
                                              <p:pRg st="3" end="3"/>
                                            </p:txEl>
                                          </p:spTgt>
                                        </p:tgtEl>
                                      </p:cBhvr>
                                    </p:animEffect>
                                    <p:anim calcmode="lin" valueType="num">
                                      <p:cBhvr>
                                        <p:cTn id="17" dur="1000" fill="hold"/>
                                        <p:tgtEl>
                                          <p:spTgt spid="36">
                                            <p:txEl>
                                              <p:pRg st="3" end="3"/>
                                            </p:txEl>
                                          </p:spTgt>
                                        </p:tgtEl>
                                        <p:attrNameLst>
                                          <p:attrName>ppt_x</p:attrName>
                                        </p:attrNameLst>
                                      </p:cBhvr>
                                      <p:tavLst>
                                        <p:tav tm="0">
                                          <p:val>
                                            <p:strVal val="#ppt_x"/>
                                          </p:val>
                                        </p:tav>
                                        <p:tav tm="100000">
                                          <p:val>
                                            <p:strVal val="#ppt_x"/>
                                          </p:val>
                                        </p:tav>
                                      </p:tavLst>
                                    </p:anim>
                                    <p:anim calcmode="lin" valueType="num">
                                      <p:cBhvr>
                                        <p:cTn id="18" dur="1000" fill="hold"/>
                                        <p:tgtEl>
                                          <p:spTgt spid="36">
                                            <p:txEl>
                                              <p:pRg st="3" end="3"/>
                                            </p:txEl>
                                          </p:spTgt>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36">
                                            <p:txEl>
                                              <p:pRg st="5" end="5"/>
                                            </p:txEl>
                                          </p:spTgt>
                                        </p:tgtEl>
                                        <p:attrNameLst>
                                          <p:attrName>style.visibility</p:attrName>
                                        </p:attrNameLst>
                                      </p:cBhvr>
                                      <p:to>
                                        <p:strVal val="visible"/>
                                      </p:to>
                                    </p:set>
                                    <p:animEffect transition="in" filter="fade">
                                      <p:cBhvr>
                                        <p:cTn id="21" dur="1000"/>
                                        <p:tgtEl>
                                          <p:spTgt spid="36">
                                            <p:txEl>
                                              <p:pRg st="5" end="5"/>
                                            </p:txEl>
                                          </p:spTgt>
                                        </p:tgtEl>
                                      </p:cBhvr>
                                    </p:animEffect>
                                    <p:anim calcmode="lin" valueType="num">
                                      <p:cBhvr>
                                        <p:cTn id="22" dur="1000" fill="hold"/>
                                        <p:tgtEl>
                                          <p:spTgt spid="36">
                                            <p:txEl>
                                              <p:pRg st="5" end="5"/>
                                            </p:txEl>
                                          </p:spTgt>
                                        </p:tgtEl>
                                        <p:attrNameLst>
                                          <p:attrName>ppt_x</p:attrName>
                                        </p:attrNameLst>
                                      </p:cBhvr>
                                      <p:tavLst>
                                        <p:tav tm="0">
                                          <p:val>
                                            <p:strVal val="#ppt_x"/>
                                          </p:val>
                                        </p:tav>
                                        <p:tav tm="100000">
                                          <p:val>
                                            <p:strVal val="#ppt_x"/>
                                          </p:val>
                                        </p:tav>
                                      </p:tavLst>
                                    </p:anim>
                                    <p:anim calcmode="lin" valueType="num">
                                      <p:cBhvr>
                                        <p:cTn id="23" dur="1000" fill="hold"/>
                                        <p:tgtEl>
                                          <p:spTgt spid="36">
                                            <p:txEl>
                                              <p:pRg st="5" end="5"/>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2">
                                            <p:txEl>
                                              <p:pRg st="0" end="0"/>
                                            </p:txEl>
                                          </p:spTgt>
                                        </p:tgtEl>
                                        <p:attrNameLst>
                                          <p:attrName>style.visibility</p:attrName>
                                        </p:attrNameLst>
                                      </p:cBhvr>
                                      <p:to>
                                        <p:strVal val="visible"/>
                                      </p:to>
                                    </p:set>
                                    <p:animEffect transition="in" filter="fade">
                                      <p:cBhvr>
                                        <p:cTn id="26" dur="1000"/>
                                        <p:tgtEl>
                                          <p:spTgt spid="42">
                                            <p:txEl>
                                              <p:pRg st="0" end="0"/>
                                            </p:txEl>
                                          </p:spTgt>
                                        </p:tgtEl>
                                      </p:cBhvr>
                                    </p:animEffect>
                                    <p:anim calcmode="lin" valueType="num">
                                      <p:cBhvr>
                                        <p:cTn id="27" dur="1000" fill="hold"/>
                                        <p:tgtEl>
                                          <p:spTgt spid="42">
                                            <p:txEl>
                                              <p:pRg st="0" end="0"/>
                                            </p:txEl>
                                          </p:spTgt>
                                        </p:tgtEl>
                                        <p:attrNameLst>
                                          <p:attrName>ppt_x</p:attrName>
                                        </p:attrNameLst>
                                      </p:cBhvr>
                                      <p:tavLst>
                                        <p:tav tm="0">
                                          <p:val>
                                            <p:strVal val="#ppt_x"/>
                                          </p:val>
                                        </p:tav>
                                        <p:tav tm="100000">
                                          <p:val>
                                            <p:strVal val="#ppt_x"/>
                                          </p:val>
                                        </p:tav>
                                      </p:tavLst>
                                    </p:anim>
                                    <p:anim calcmode="lin" valueType="num">
                                      <p:cBhvr>
                                        <p:cTn id="28" dur="1000" fill="hold"/>
                                        <p:tgtEl>
                                          <p:spTgt spid="42">
                                            <p:txEl>
                                              <p:pRg st="0" end="0"/>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42">
                                            <p:txEl>
                                              <p:pRg st="3" end="3"/>
                                            </p:txEl>
                                          </p:spTgt>
                                        </p:tgtEl>
                                        <p:attrNameLst>
                                          <p:attrName>style.visibility</p:attrName>
                                        </p:attrNameLst>
                                      </p:cBhvr>
                                      <p:to>
                                        <p:strVal val="visible"/>
                                      </p:to>
                                    </p:set>
                                    <p:animEffect transition="in" filter="fade">
                                      <p:cBhvr>
                                        <p:cTn id="31" dur="1000"/>
                                        <p:tgtEl>
                                          <p:spTgt spid="42">
                                            <p:txEl>
                                              <p:pRg st="3" end="3"/>
                                            </p:txEl>
                                          </p:spTgt>
                                        </p:tgtEl>
                                      </p:cBhvr>
                                    </p:animEffect>
                                    <p:anim calcmode="lin" valueType="num">
                                      <p:cBhvr>
                                        <p:cTn id="32" dur="1000" fill="hold"/>
                                        <p:tgtEl>
                                          <p:spTgt spid="42">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42">
                                            <p:txEl>
                                              <p:pRg st="3" end="3"/>
                                            </p:txEl>
                                          </p:spTgt>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42">
                                            <p:txEl>
                                              <p:pRg st="4" end="4"/>
                                            </p:txEl>
                                          </p:spTgt>
                                        </p:tgtEl>
                                        <p:attrNameLst>
                                          <p:attrName>style.visibility</p:attrName>
                                        </p:attrNameLst>
                                      </p:cBhvr>
                                      <p:to>
                                        <p:strVal val="visible"/>
                                      </p:to>
                                    </p:set>
                                    <p:animEffect transition="in" filter="fade">
                                      <p:cBhvr>
                                        <p:cTn id="36" dur="1000"/>
                                        <p:tgtEl>
                                          <p:spTgt spid="42">
                                            <p:txEl>
                                              <p:pRg st="4" end="4"/>
                                            </p:txEl>
                                          </p:spTgt>
                                        </p:tgtEl>
                                      </p:cBhvr>
                                    </p:animEffect>
                                    <p:anim calcmode="lin" valueType="num">
                                      <p:cBhvr>
                                        <p:cTn id="37" dur="1000" fill="hold"/>
                                        <p:tgtEl>
                                          <p:spTgt spid="42">
                                            <p:txEl>
                                              <p:pRg st="4" end="4"/>
                                            </p:txEl>
                                          </p:spTgt>
                                        </p:tgtEl>
                                        <p:attrNameLst>
                                          <p:attrName>ppt_x</p:attrName>
                                        </p:attrNameLst>
                                      </p:cBhvr>
                                      <p:tavLst>
                                        <p:tav tm="0">
                                          <p:val>
                                            <p:strVal val="#ppt_x"/>
                                          </p:val>
                                        </p:tav>
                                        <p:tav tm="100000">
                                          <p:val>
                                            <p:strVal val="#ppt_x"/>
                                          </p:val>
                                        </p:tav>
                                      </p:tavLst>
                                    </p:anim>
                                    <p:anim calcmode="lin" valueType="num">
                                      <p:cBhvr>
                                        <p:cTn id="38" dur="1000" fill="hold"/>
                                        <p:tgtEl>
                                          <p:spTgt spid="42">
                                            <p:txEl>
                                              <p:pRg st="4" end="4"/>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42">
                                            <p:txEl>
                                              <p:pRg st="6" end="6"/>
                                            </p:txEl>
                                          </p:spTgt>
                                        </p:tgtEl>
                                        <p:attrNameLst>
                                          <p:attrName>style.visibility</p:attrName>
                                        </p:attrNameLst>
                                      </p:cBhvr>
                                      <p:to>
                                        <p:strVal val="visible"/>
                                      </p:to>
                                    </p:set>
                                    <p:animEffect transition="in" filter="fade">
                                      <p:cBhvr>
                                        <p:cTn id="41" dur="1000"/>
                                        <p:tgtEl>
                                          <p:spTgt spid="42">
                                            <p:txEl>
                                              <p:pRg st="6" end="6"/>
                                            </p:txEl>
                                          </p:spTgt>
                                        </p:tgtEl>
                                      </p:cBhvr>
                                    </p:animEffect>
                                    <p:anim calcmode="lin" valueType="num">
                                      <p:cBhvr>
                                        <p:cTn id="42" dur="1000" fill="hold"/>
                                        <p:tgtEl>
                                          <p:spTgt spid="42">
                                            <p:txEl>
                                              <p:pRg st="6" end="6"/>
                                            </p:txEl>
                                          </p:spTgt>
                                        </p:tgtEl>
                                        <p:attrNameLst>
                                          <p:attrName>ppt_x</p:attrName>
                                        </p:attrNameLst>
                                      </p:cBhvr>
                                      <p:tavLst>
                                        <p:tav tm="0">
                                          <p:val>
                                            <p:strVal val="#ppt_x"/>
                                          </p:val>
                                        </p:tav>
                                        <p:tav tm="100000">
                                          <p:val>
                                            <p:strVal val="#ppt_x"/>
                                          </p:val>
                                        </p:tav>
                                      </p:tavLst>
                                    </p:anim>
                                    <p:anim calcmode="lin" valueType="num">
                                      <p:cBhvr>
                                        <p:cTn id="43" dur="1000" fill="hold"/>
                                        <p:tgtEl>
                                          <p:spTgt spid="42">
                                            <p:txEl>
                                              <p:pRg st="6" end="6"/>
                                            </p:txEl>
                                          </p:spTgt>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43">
                                            <p:txEl>
                                              <p:pRg st="0" end="0"/>
                                            </p:txEl>
                                          </p:spTgt>
                                        </p:tgtEl>
                                        <p:attrNameLst>
                                          <p:attrName>style.visibility</p:attrName>
                                        </p:attrNameLst>
                                      </p:cBhvr>
                                      <p:to>
                                        <p:strVal val="visible"/>
                                      </p:to>
                                    </p:set>
                                    <p:animEffect transition="in" filter="fade">
                                      <p:cBhvr>
                                        <p:cTn id="46" dur="1000"/>
                                        <p:tgtEl>
                                          <p:spTgt spid="43">
                                            <p:txEl>
                                              <p:pRg st="0" end="0"/>
                                            </p:txEl>
                                          </p:spTgt>
                                        </p:tgtEl>
                                      </p:cBhvr>
                                    </p:animEffect>
                                    <p:anim calcmode="lin" valueType="num">
                                      <p:cBhvr>
                                        <p:cTn id="47" dur="10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48" dur="1000" fill="hold"/>
                                        <p:tgtEl>
                                          <p:spTgt spid="43">
                                            <p:txEl>
                                              <p:pRg st="0" end="0"/>
                                            </p:txEl>
                                          </p:spTgt>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43">
                                            <p:txEl>
                                              <p:pRg st="4" end="4"/>
                                            </p:txEl>
                                          </p:spTgt>
                                        </p:tgtEl>
                                        <p:attrNameLst>
                                          <p:attrName>style.visibility</p:attrName>
                                        </p:attrNameLst>
                                      </p:cBhvr>
                                      <p:to>
                                        <p:strVal val="visible"/>
                                      </p:to>
                                    </p:set>
                                    <p:animEffect transition="in" filter="fade">
                                      <p:cBhvr>
                                        <p:cTn id="51" dur="1000"/>
                                        <p:tgtEl>
                                          <p:spTgt spid="43">
                                            <p:txEl>
                                              <p:pRg st="4" end="4"/>
                                            </p:txEl>
                                          </p:spTgt>
                                        </p:tgtEl>
                                      </p:cBhvr>
                                    </p:animEffect>
                                    <p:anim calcmode="lin" valueType="num">
                                      <p:cBhvr>
                                        <p:cTn id="52" dur="1000" fill="hold"/>
                                        <p:tgtEl>
                                          <p:spTgt spid="43">
                                            <p:txEl>
                                              <p:pRg st="4" end="4"/>
                                            </p:txEl>
                                          </p:spTgt>
                                        </p:tgtEl>
                                        <p:attrNameLst>
                                          <p:attrName>ppt_x</p:attrName>
                                        </p:attrNameLst>
                                      </p:cBhvr>
                                      <p:tavLst>
                                        <p:tav tm="0">
                                          <p:val>
                                            <p:strVal val="#ppt_x"/>
                                          </p:val>
                                        </p:tav>
                                        <p:tav tm="100000">
                                          <p:val>
                                            <p:strVal val="#ppt_x"/>
                                          </p:val>
                                        </p:tav>
                                      </p:tavLst>
                                    </p:anim>
                                    <p:anim calcmode="lin" valueType="num">
                                      <p:cBhvr>
                                        <p:cTn id="53" dur="1000" fill="hold"/>
                                        <p:tgtEl>
                                          <p:spTgt spid="43">
                                            <p:txEl>
                                              <p:pRg st="4" end="4"/>
                                            </p:txEl>
                                          </p:spTgt>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43">
                                            <p:txEl>
                                              <p:pRg st="5" end="5"/>
                                            </p:txEl>
                                          </p:spTgt>
                                        </p:tgtEl>
                                        <p:attrNameLst>
                                          <p:attrName>style.visibility</p:attrName>
                                        </p:attrNameLst>
                                      </p:cBhvr>
                                      <p:to>
                                        <p:strVal val="visible"/>
                                      </p:to>
                                    </p:set>
                                    <p:animEffect transition="in" filter="fade">
                                      <p:cBhvr>
                                        <p:cTn id="56" dur="1000"/>
                                        <p:tgtEl>
                                          <p:spTgt spid="43">
                                            <p:txEl>
                                              <p:pRg st="5" end="5"/>
                                            </p:txEl>
                                          </p:spTgt>
                                        </p:tgtEl>
                                      </p:cBhvr>
                                    </p:animEffect>
                                    <p:anim calcmode="lin" valueType="num">
                                      <p:cBhvr>
                                        <p:cTn id="57" dur="1000" fill="hold"/>
                                        <p:tgtEl>
                                          <p:spTgt spid="43">
                                            <p:txEl>
                                              <p:pRg st="5" end="5"/>
                                            </p:txEl>
                                          </p:spTgt>
                                        </p:tgtEl>
                                        <p:attrNameLst>
                                          <p:attrName>ppt_x</p:attrName>
                                        </p:attrNameLst>
                                      </p:cBhvr>
                                      <p:tavLst>
                                        <p:tav tm="0">
                                          <p:val>
                                            <p:strVal val="#ppt_x"/>
                                          </p:val>
                                        </p:tav>
                                        <p:tav tm="100000">
                                          <p:val>
                                            <p:strVal val="#ppt_x"/>
                                          </p:val>
                                        </p:tav>
                                      </p:tavLst>
                                    </p:anim>
                                    <p:anim calcmode="lin" valueType="num">
                                      <p:cBhvr>
                                        <p:cTn id="58" dur="1000" fill="hold"/>
                                        <p:tgtEl>
                                          <p:spTgt spid="43">
                                            <p:txEl>
                                              <p:pRg st="5" end="5"/>
                                            </p:txEl>
                                          </p:spTgt>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43">
                                            <p:txEl>
                                              <p:pRg st="7" end="7"/>
                                            </p:txEl>
                                          </p:spTgt>
                                        </p:tgtEl>
                                        <p:attrNameLst>
                                          <p:attrName>style.visibility</p:attrName>
                                        </p:attrNameLst>
                                      </p:cBhvr>
                                      <p:to>
                                        <p:strVal val="visible"/>
                                      </p:to>
                                    </p:set>
                                    <p:animEffect transition="in" filter="fade">
                                      <p:cBhvr>
                                        <p:cTn id="61" dur="1000"/>
                                        <p:tgtEl>
                                          <p:spTgt spid="43">
                                            <p:txEl>
                                              <p:pRg st="7" end="7"/>
                                            </p:txEl>
                                          </p:spTgt>
                                        </p:tgtEl>
                                      </p:cBhvr>
                                    </p:animEffect>
                                    <p:anim calcmode="lin" valueType="num">
                                      <p:cBhvr>
                                        <p:cTn id="62" dur="1000" fill="hold"/>
                                        <p:tgtEl>
                                          <p:spTgt spid="43">
                                            <p:txEl>
                                              <p:pRg st="7" end="7"/>
                                            </p:txEl>
                                          </p:spTgt>
                                        </p:tgtEl>
                                        <p:attrNameLst>
                                          <p:attrName>ppt_x</p:attrName>
                                        </p:attrNameLst>
                                      </p:cBhvr>
                                      <p:tavLst>
                                        <p:tav tm="0">
                                          <p:val>
                                            <p:strVal val="#ppt_x"/>
                                          </p:val>
                                        </p:tav>
                                        <p:tav tm="100000">
                                          <p:val>
                                            <p:strVal val="#ppt_x"/>
                                          </p:val>
                                        </p:tav>
                                      </p:tavLst>
                                    </p:anim>
                                    <p:anim calcmode="lin" valueType="num">
                                      <p:cBhvr>
                                        <p:cTn id="63" dur="1000" fill="hold"/>
                                        <p:tgtEl>
                                          <p:spTgt spid="43">
                                            <p:txEl>
                                              <p:pRg st="7" end="7"/>
                                            </p:txEl>
                                          </p:spTgt>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44">
                                            <p:txEl>
                                              <p:pRg st="0" end="0"/>
                                            </p:txEl>
                                          </p:spTgt>
                                        </p:tgtEl>
                                        <p:attrNameLst>
                                          <p:attrName>style.visibility</p:attrName>
                                        </p:attrNameLst>
                                      </p:cBhvr>
                                      <p:to>
                                        <p:strVal val="visible"/>
                                      </p:to>
                                    </p:set>
                                    <p:animEffect transition="in" filter="fade">
                                      <p:cBhvr>
                                        <p:cTn id="66" dur="1000"/>
                                        <p:tgtEl>
                                          <p:spTgt spid="44">
                                            <p:txEl>
                                              <p:pRg st="0" end="0"/>
                                            </p:txEl>
                                          </p:spTgt>
                                        </p:tgtEl>
                                      </p:cBhvr>
                                    </p:animEffect>
                                    <p:anim calcmode="lin" valueType="num">
                                      <p:cBhvr>
                                        <p:cTn id="67" dur="1000" fill="hold"/>
                                        <p:tgtEl>
                                          <p:spTgt spid="44">
                                            <p:txEl>
                                              <p:pRg st="0" end="0"/>
                                            </p:txEl>
                                          </p:spTgt>
                                        </p:tgtEl>
                                        <p:attrNameLst>
                                          <p:attrName>ppt_x</p:attrName>
                                        </p:attrNameLst>
                                      </p:cBhvr>
                                      <p:tavLst>
                                        <p:tav tm="0">
                                          <p:val>
                                            <p:strVal val="#ppt_x"/>
                                          </p:val>
                                        </p:tav>
                                        <p:tav tm="100000">
                                          <p:val>
                                            <p:strVal val="#ppt_x"/>
                                          </p:val>
                                        </p:tav>
                                      </p:tavLst>
                                    </p:anim>
                                    <p:anim calcmode="lin" valueType="num">
                                      <p:cBhvr>
                                        <p:cTn id="68" dur="1000" fill="hold"/>
                                        <p:tgtEl>
                                          <p:spTgt spid="44">
                                            <p:txEl>
                                              <p:pRg st="0" end="0"/>
                                            </p:txEl>
                                          </p:spTgt>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0"/>
                                  </p:stCondLst>
                                  <p:childTnLst>
                                    <p:set>
                                      <p:cBhvr>
                                        <p:cTn id="70" dur="1" fill="hold">
                                          <p:stCondLst>
                                            <p:cond delay="0"/>
                                          </p:stCondLst>
                                        </p:cTn>
                                        <p:tgtEl>
                                          <p:spTgt spid="44">
                                            <p:txEl>
                                              <p:pRg st="4" end="4"/>
                                            </p:txEl>
                                          </p:spTgt>
                                        </p:tgtEl>
                                        <p:attrNameLst>
                                          <p:attrName>style.visibility</p:attrName>
                                        </p:attrNameLst>
                                      </p:cBhvr>
                                      <p:to>
                                        <p:strVal val="visible"/>
                                      </p:to>
                                    </p:set>
                                    <p:animEffect transition="in" filter="fade">
                                      <p:cBhvr>
                                        <p:cTn id="71" dur="1000"/>
                                        <p:tgtEl>
                                          <p:spTgt spid="44">
                                            <p:txEl>
                                              <p:pRg st="4" end="4"/>
                                            </p:txEl>
                                          </p:spTgt>
                                        </p:tgtEl>
                                      </p:cBhvr>
                                    </p:animEffect>
                                    <p:anim calcmode="lin" valueType="num">
                                      <p:cBhvr>
                                        <p:cTn id="72" dur="1000" fill="hold"/>
                                        <p:tgtEl>
                                          <p:spTgt spid="44">
                                            <p:txEl>
                                              <p:pRg st="4" end="4"/>
                                            </p:txEl>
                                          </p:spTgt>
                                        </p:tgtEl>
                                        <p:attrNameLst>
                                          <p:attrName>ppt_x</p:attrName>
                                        </p:attrNameLst>
                                      </p:cBhvr>
                                      <p:tavLst>
                                        <p:tav tm="0">
                                          <p:val>
                                            <p:strVal val="#ppt_x"/>
                                          </p:val>
                                        </p:tav>
                                        <p:tav tm="100000">
                                          <p:val>
                                            <p:strVal val="#ppt_x"/>
                                          </p:val>
                                        </p:tav>
                                      </p:tavLst>
                                    </p:anim>
                                    <p:anim calcmode="lin" valueType="num">
                                      <p:cBhvr>
                                        <p:cTn id="73" dur="1000" fill="hold"/>
                                        <p:tgtEl>
                                          <p:spTgt spid="44">
                                            <p:txEl>
                                              <p:pRg st="4" end="4"/>
                                            </p:txEl>
                                          </p:spTgt>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44">
                                            <p:txEl>
                                              <p:pRg st="5" end="5"/>
                                            </p:txEl>
                                          </p:spTgt>
                                        </p:tgtEl>
                                        <p:attrNameLst>
                                          <p:attrName>style.visibility</p:attrName>
                                        </p:attrNameLst>
                                      </p:cBhvr>
                                      <p:to>
                                        <p:strVal val="visible"/>
                                      </p:to>
                                    </p:set>
                                    <p:animEffect transition="in" filter="fade">
                                      <p:cBhvr>
                                        <p:cTn id="76" dur="1000"/>
                                        <p:tgtEl>
                                          <p:spTgt spid="44">
                                            <p:txEl>
                                              <p:pRg st="5" end="5"/>
                                            </p:txEl>
                                          </p:spTgt>
                                        </p:tgtEl>
                                      </p:cBhvr>
                                    </p:animEffect>
                                    <p:anim calcmode="lin" valueType="num">
                                      <p:cBhvr>
                                        <p:cTn id="77" dur="1000" fill="hold"/>
                                        <p:tgtEl>
                                          <p:spTgt spid="44">
                                            <p:txEl>
                                              <p:pRg st="5" end="5"/>
                                            </p:txEl>
                                          </p:spTgt>
                                        </p:tgtEl>
                                        <p:attrNameLst>
                                          <p:attrName>ppt_x</p:attrName>
                                        </p:attrNameLst>
                                      </p:cBhvr>
                                      <p:tavLst>
                                        <p:tav tm="0">
                                          <p:val>
                                            <p:strVal val="#ppt_x"/>
                                          </p:val>
                                        </p:tav>
                                        <p:tav tm="100000">
                                          <p:val>
                                            <p:strVal val="#ppt_x"/>
                                          </p:val>
                                        </p:tav>
                                      </p:tavLst>
                                    </p:anim>
                                    <p:anim calcmode="lin" valueType="num">
                                      <p:cBhvr>
                                        <p:cTn id="78" dur="1000" fill="hold"/>
                                        <p:tgtEl>
                                          <p:spTgt spid="44">
                                            <p:txEl>
                                              <p:pRg st="5" end="5"/>
                                            </p:txEl>
                                          </p:spTgt>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44">
                                            <p:txEl>
                                              <p:pRg st="6" end="6"/>
                                            </p:txEl>
                                          </p:spTgt>
                                        </p:tgtEl>
                                        <p:attrNameLst>
                                          <p:attrName>style.visibility</p:attrName>
                                        </p:attrNameLst>
                                      </p:cBhvr>
                                      <p:to>
                                        <p:strVal val="visible"/>
                                      </p:to>
                                    </p:set>
                                    <p:animEffect transition="in" filter="fade">
                                      <p:cBhvr>
                                        <p:cTn id="81" dur="1000"/>
                                        <p:tgtEl>
                                          <p:spTgt spid="44">
                                            <p:txEl>
                                              <p:pRg st="6" end="6"/>
                                            </p:txEl>
                                          </p:spTgt>
                                        </p:tgtEl>
                                      </p:cBhvr>
                                    </p:animEffect>
                                    <p:anim calcmode="lin" valueType="num">
                                      <p:cBhvr>
                                        <p:cTn id="82" dur="1000" fill="hold"/>
                                        <p:tgtEl>
                                          <p:spTgt spid="44">
                                            <p:txEl>
                                              <p:pRg st="6" end="6"/>
                                            </p:txEl>
                                          </p:spTgt>
                                        </p:tgtEl>
                                        <p:attrNameLst>
                                          <p:attrName>ppt_x</p:attrName>
                                        </p:attrNameLst>
                                      </p:cBhvr>
                                      <p:tavLst>
                                        <p:tav tm="0">
                                          <p:val>
                                            <p:strVal val="#ppt_x"/>
                                          </p:val>
                                        </p:tav>
                                        <p:tav tm="100000">
                                          <p:val>
                                            <p:strVal val="#ppt_x"/>
                                          </p:val>
                                        </p:tav>
                                      </p:tavLst>
                                    </p:anim>
                                    <p:anim calcmode="lin" valueType="num">
                                      <p:cBhvr>
                                        <p:cTn id="83" dur="1000" fill="hold"/>
                                        <p:tgtEl>
                                          <p:spTgt spid="44">
                                            <p:txEl>
                                              <p:pRg st="6" end="6"/>
                                            </p:txEl>
                                          </p:spTgt>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44">
                                            <p:txEl>
                                              <p:pRg st="7" end="7"/>
                                            </p:txEl>
                                          </p:spTgt>
                                        </p:tgtEl>
                                        <p:attrNameLst>
                                          <p:attrName>style.visibility</p:attrName>
                                        </p:attrNameLst>
                                      </p:cBhvr>
                                      <p:to>
                                        <p:strVal val="visible"/>
                                      </p:to>
                                    </p:set>
                                    <p:animEffect transition="in" filter="fade">
                                      <p:cBhvr>
                                        <p:cTn id="86" dur="1000"/>
                                        <p:tgtEl>
                                          <p:spTgt spid="44">
                                            <p:txEl>
                                              <p:pRg st="7" end="7"/>
                                            </p:txEl>
                                          </p:spTgt>
                                        </p:tgtEl>
                                      </p:cBhvr>
                                    </p:animEffect>
                                    <p:anim calcmode="lin" valueType="num">
                                      <p:cBhvr>
                                        <p:cTn id="87" dur="1000" fill="hold"/>
                                        <p:tgtEl>
                                          <p:spTgt spid="44">
                                            <p:txEl>
                                              <p:pRg st="7" end="7"/>
                                            </p:txEl>
                                          </p:spTgt>
                                        </p:tgtEl>
                                        <p:attrNameLst>
                                          <p:attrName>ppt_x</p:attrName>
                                        </p:attrNameLst>
                                      </p:cBhvr>
                                      <p:tavLst>
                                        <p:tav tm="0">
                                          <p:val>
                                            <p:strVal val="#ppt_x"/>
                                          </p:val>
                                        </p:tav>
                                        <p:tav tm="100000">
                                          <p:val>
                                            <p:strVal val="#ppt_x"/>
                                          </p:val>
                                        </p:tav>
                                      </p:tavLst>
                                    </p:anim>
                                    <p:anim calcmode="lin" valueType="num">
                                      <p:cBhvr>
                                        <p:cTn id="88" dur="1000" fill="hold"/>
                                        <p:tgtEl>
                                          <p:spTgt spid="44">
                                            <p:txEl>
                                              <p:pRg st="7" end="7"/>
                                            </p:txEl>
                                          </p:spTgt>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0"/>
                                  </p:stCondLst>
                                  <p:childTnLst>
                                    <p:set>
                                      <p:cBhvr>
                                        <p:cTn id="90" dur="1" fill="hold">
                                          <p:stCondLst>
                                            <p:cond delay="0"/>
                                          </p:stCondLst>
                                        </p:cTn>
                                        <p:tgtEl>
                                          <p:spTgt spid="44">
                                            <p:txEl>
                                              <p:pRg st="9" end="9"/>
                                            </p:txEl>
                                          </p:spTgt>
                                        </p:tgtEl>
                                        <p:attrNameLst>
                                          <p:attrName>style.visibility</p:attrName>
                                        </p:attrNameLst>
                                      </p:cBhvr>
                                      <p:to>
                                        <p:strVal val="visible"/>
                                      </p:to>
                                    </p:set>
                                    <p:animEffect transition="in" filter="fade">
                                      <p:cBhvr>
                                        <p:cTn id="91" dur="1000"/>
                                        <p:tgtEl>
                                          <p:spTgt spid="44">
                                            <p:txEl>
                                              <p:pRg st="9" end="9"/>
                                            </p:txEl>
                                          </p:spTgt>
                                        </p:tgtEl>
                                      </p:cBhvr>
                                    </p:animEffect>
                                    <p:anim calcmode="lin" valueType="num">
                                      <p:cBhvr>
                                        <p:cTn id="92" dur="1000" fill="hold"/>
                                        <p:tgtEl>
                                          <p:spTgt spid="44">
                                            <p:txEl>
                                              <p:pRg st="9" end="9"/>
                                            </p:txEl>
                                          </p:spTgt>
                                        </p:tgtEl>
                                        <p:attrNameLst>
                                          <p:attrName>ppt_x</p:attrName>
                                        </p:attrNameLst>
                                      </p:cBhvr>
                                      <p:tavLst>
                                        <p:tav tm="0">
                                          <p:val>
                                            <p:strVal val="#ppt_x"/>
                                          </p:val>
                                        </p:tav>
                                        <p:tav tm="100000">
                                          <p:val>
                                            <p:strVal val="#ppt_x"/>
                                          </p:val>
                                        </p:tav>
                                      </p:tavLst>
                                    </p:anim>
                                    <p:anim calcmode="lin" valueType="num">
                                      <p:cBhvr>
                                        <p:cTn id="93" dur="1000" fill="hold"/>
                                        <p:tgtEl>
                                          <p:spTgt spid="44">
                                            <p:txEl>
                                              <p:pRg st="9" end="9"/>
                                            </p:txEl>
                                          </p:spTgt>
                                        </p:tgtEl>
                                        <p:attrNameLst>
                                          <p:attrName>ppt_y</p:attrName>
                                        </p:attrNameLst>
                                      </p:cBhvr>
                                      <p:tavLst>
                                        <p:tav tm="0">
                                          <p:val>
                                            <p:strVal val="#ppt_y+.1"/>
                                          </p:val>
                                        </p:tav>
                                        <p:tav tm="100000">
                                          <p:val>
                                            <p:strVal val="#ppt_y"/>
                                          </p:val>
                                        </p:tav>
                                      </p:tavLst>
                                    </p:anim>
                                  </p:childTnLst>
                                </p:cTn>
                              </p:par>
                              <p:par>
                                <p:cTn id="94" presetID="42" presetClass="entr" presetSubtype="0" fill="hold" nodeType="withEffect">
                                  <p:stCondLst>
                                    <p:cond delay="0"/>
                                  </p:stCondLst>
                                  <p:childTnLst>
                                    <p:set>
                                      <p:cBhvr>
                                        <p:cTn id="95" dur="1" fill="hold">
                                          <p:stCondLst>
                                            <p:cond delay="0"/>
                                          </p:stCondLst>
                                        </p:cTn>
                                        <p:tgtEl>
                                          <p:spTgt spid="45"/>
                                        </p:tgtEl>
                                        <p:attrNameLst>
                                          <p:attrName>style.visibility</p:attrName>
                                        </p:attrNameLst>
                                      </p:cBhvr>
                                      <p:to>
                                        <p:strVal val="visible"/>
                                      </p:to>
                                    </p:set>
                                    <p:animEffect transition="in" filter="fade">
                                      <p:cBhvr>
                                        <p:cTn id="96" dur="1000"/>
                                        <p:tgtEl>
                                          <p:spTgt spid="45"/>
                                        </p:tgtEl>
                                      </p:cBhvr>
                                    </p:animEffect>
                                    <p:anim calcmode="lin" valueType="num">
                                      <p:cBhvr>
                                        <p:cTn id="97" dur="1000" fill="hold"/>
                                        <p:tgtEl>
                                          <p:spTgt spid="45"/>
                                        </p:tgtEl>
                                        <p:attrNameLst>
                                          <p:attrName>ppt_x</p:attrName>
                                        </p:attrNameLst>
                                      </p:cBhvr>
                                      <p:tavLst>
                                        <p:tav tm="0">
                                          <p:val>
                                            <p:strVal val="#ppt_x"/>
                                          </p:val>
                                        </p:tav>
                                        <p:tav tm="100000">
                                          <p:val>
                                            <p:strVal val="#ppt_x"/>
                                          </p:val>
                                        </p:tav>
                                      </p:tavLst>
                                    </p:anim>
                                    <p:anim calcmode="lin" valueType="num">
                                      <p:cBhvr>
                                        <p:cTn id="98"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uild="p"/>
      <p:bldP spid="42" grpId="0" build="allAtOnce"/>
      <p:bldP spid="44" grpId="0" build="allAtOnce"/>
      <p:bldP spid="43" grpId="0" build="allAtOnce"/>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62034110-90C3-EADF-489B-E628321D19FE}"/>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6AA0564C-2419-7CDB-C38B-946BB048B4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31C2C119-E9C0-9A4F-211C-7534882A5786}"/>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25E35A63-3B15-1F54-AA40-9DE7ADC9A672}"/>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AAC29C30-B700-6E38-B84F-4241FAB0008A}"/>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4B005F1D-2D44-446A-E0C4-075052A097C4}"/>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26F275F4-3BAD-8450-843B-2171AB365776}"/>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E0C704D3-E60A-161A-F6F0-80298ED63BFF}"/>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EB97B38D-8B7B-66F3-94A9-F58EEB0534D7}"/>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090F442E-3EA5-D6B7-01F9-5424DC43D8E8}"/>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B712C886-AD83-93A6-2A43-975A4256ABCC}"/>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AED06899-A5A3-49E5-D79B-D1B107222387}"/>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0A6ADBF6-E9CF-ED04-A1D5-62C96D9C66A8}"/>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06909232-22C4-52EB-A4AB-B262417E348B}"/>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2AAED9BB-421F-791B-24EB-AA253062C646}"/>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E083D2F7-3F9D-2F3C-78B2-4B077464F2D7}"/>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4FFF7B58-503D-F048-5623-429EBBA419CC}"/>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90F395BD-C20E-3B33-5621-2CEE28D4A957}"/>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14B8A8E5-C02D-972C-9B02-D99C1284E4C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0C2D900E-A320-1339-35F9-1B42E55E4DE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59545140-18D7-E732-06BB-36F99D0DFF03}"/>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9050602B-8464-5D60-54E8-04CEB9F5B7BA}"/>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95C9126D-B5C3-6B13-683F-AC6521C23DE1}"/>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48CEFFB4-4628-1D60-9514-32D2A8636999}"/>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97891565-104B-98D8-FD83-50FB9FEC8154}"/>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FB137A81-25FA-D772-ED51-7731CD1B2FE9}"/>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7EEAB847-1797-29B5-4272-F5696D1258FB}"/>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7F5D575C-4AE3-5964-71C1-BB6199BB5844}"/>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E4DA1731-2E83-2CBA-B38B-E4F2E62ACF20}"/>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23A34D86-E7E4-0CE9-4A1A-035F55496411}"/>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D214E3BE-9A86-7CD6-66E6-89ADBCDA9A41}"/>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8C3AF32A-1BDF-B542-34F0-9E339773F582}"/>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0E5139B3-110D-9EFC-07BD-CC29B207E234}"/>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8F7485D7-BF6C-C48D-472D-F163E21B9D5B}"/>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28287A1F-CC29-D945-439A-2A185B1BF069}"/>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FC7D187F-3B87-E7F7-D382-55E941AAFD9A}"/>
              </a:ext>
            </a:extLst>
          </p:cNvPr>
          <p:cNvSpPr txBox="1">
            <a:spLocks/>
          </p:cNvSpPr>
          <p:nvPr/>
        </p:nvSpPr>
        <p:spPr>
          <a:xfrm>
            <a:off x="675324" y="442994"/>
            <a:ext cx="4950190" cy="78276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Links Auxiliares</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7BCA6E13-063E-FCFE-1422-970C29CD1ED2}"/>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4E81DAD5-F792-76C0-42F5-58F3222BFFD3}"/>
              </a:ext>
            </a:extLst>
          </p:cNvPr>
          <p:cNvSpPr txBox="1">
            <a:spLocks/>
          </p:cNvSpPr>
          <p:nvPr/>
        </p:nvSpPr>
        <p:spPr>
          <a:xfrm>
            <a:off x="890658" y="1218693"/>
            <a:ext cx="7763465" cy="3493636"/>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2400" dirty="0">
                <a:latin typeface="+mj-lt"/>
              </a:rPr>
              <a:t>Links para os materiais auxiliares</a:t>
            </a:r>
          </a:p>
          <a:p>
            <a:endParaRPr lang="pt-BR" sz="2400" dirty="0">
              <a:latin typeface="+mj-lt"/>
            </a:endParaRPr>
          </a:p>
          <a:p>
            <a:r>
              <a:rPr lang="pt-BR" sz="1800" b="1" dirty="0"/>
              <a:t>- </a:t>
            </a:r>
            <a:r>
              <a:rPr lang="pt-BR" sz="1800" b="1" u="sng" dirty="0">
                <a:solidFill>
                  <a:srgbClr val="FF0000"/>
                </a:solidFill>
                <a:hlinkClick r:id="rId6">
                  <a:extLst>
                    <a:ext uri="{A12FA001-AC4F-418D-AE19-62706E023703}">
                      <ahyp:hlinkClr xmlns:ahyp="http://schemas.microsoft.com/office/drawing/2018/hyperlinkcolor" val="tx"/>
                    </a:ext>
                  </a:extLst>
                </a:hlinkClick>
              </a:rPr>
              <a:t>https://bit.ly/cursoiaipea</a:t>
            </a:r>
            <a:endParaRPr lang="pt-BR" sz="1800" b="1" dirty="0">
              <a:solidFill>
                <a:srgbClr val="FF0000"/>
              </a:solidFill>
            </a:endParaRPr>
          </a:p>
          <a:p>
            <a:r>
              <a:rPr lang="pt-BR" sz="1800" dirty="0"/>
              <a:t>- </a:t>
            </a:r>
            <a:r>
              <a:rPr lang="pt-BR" sz="1800" u="sng" dirty="0">
                <a:hlinkClick r:id="rId7"/>
              </a:rPr>
              <a:t>https://leandromarquesb99.github.io/introducao-ia-ipea-arquivos/</a:t>
            </a:r>
            <a:endParaRPr lang="pt-BR" sz="1800" dirty="0"/>
          </a:p>
          <a:p>
            <a:r>
              <a:rPr lang="pt-BR" sz="1800" dirty="0"/>
              <a:t>- https://github.com/LeandroMarquesB99/introducao-ia-ipea-arquivos/releases/tag/v1.0</a:t>
            </a:r>
          </a:p>
          <a:p>
            <a:r>
              <a:rPr lang="pt-BR" sz="1800" b="1" dirty="0"/>
              <a:t>- https://www.invertexto.com/iaipeia</a:t>
            </a:r>
          </a:p>
          <a:p>
            <a:endParaRPr lang="pt-BR" sz="1800" dirty="0">
              <a:latin typeface="+mj-lt"/>
            </a:endParaRPr>
          </a:p>
          <a:p>
            <a:r>
              <a:rPr lang="pt-BR" sz="1800" dirty="0">
                <a:latin typeface="+mj-lt"/>
              </a:rPr>
              <a:t> </a:t>
            </a:r>
          </a:p>
        </p:txBody>
      </p:sp>
    </p:spTree>
    <p:extLst>
      <p:ext uri="{BB962C8B-B14F-4D97-AF65-F5344CB8AC3E}">
        <p14:creationId xmlns:p14="http://schemas.microsoft.com/office/powerpoint/2010/main" val="2963265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C0A48FDC-16FF-4055-8B4E-CFEA8A42B447}"/>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6BE81519-96D5-1C77-B745-C741B0AE2F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78C91DE0-F8A5-18D7-EC88-44D4DC278C7B}"/>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623DE1DD-59C3-5CD9-82CE-5BF249CDDBD1}"/>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666548A9-0D6C-9703-3BBA-2B0E074588DF}"/>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A49F68A6-E6EA-A158-4AC9-9C4DD82620C8}"/>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199E7D42-FE1E-1E0D-5486-526DA869D706}"/>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12B1709F-2F26-0662-D092-5E70DEDCE303}"/>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3215C8D6-CB16-B05D-E4E3-980138940DA7}"/>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F8E77CAD-F18A-1F64-C1FD-92A159735D8E}"/>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ED77FAC4-AB1C-AD0D-88DC-29716976B580}"/>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8ECC07FE-2AED-D9D5-90CD-2546942CDCF4}"/>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7D99B884-FEE2-3720-3836-D90DDC07DDC6}"/>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D29A609C-174E-BB9D-F085-C21AE2EBD1F5}"/>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0E573EDB-1193-D12C-97B5-CA292A9ECDAB}"/>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2DDFECE4-3269-37AE-A4D6-D4C4B6A5FC70}"/>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01EB773F-1E6B-F4F4-4F5B-18F88C637DC6}"/>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25B3164A-7AE8-35BB-1110-C7DBF323CAE5}"/>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5D8401C0-BA37-CBAF-BD5A-13CC76E50C7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592D60FE-FBDE-6D70-687F-179077A0348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2E77E036-74C9-C3B5-481C-8298AA10C5B6}"/>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B53DCA01-D2A4-0AE2-AD7D-4BAE7877DBE5}"/>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8AB36FD1-2167-C806-F177-B5CEB97426D2}"/>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5127B8B5-DBAA-E522-2E9B-4C6F1B48B5E7}"/>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A79866A1-B652-6125-B301-463DE79485F8}"/>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1262C0C8-C878-327A-2461-A700A08CD93D}"/>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D131CCF1-235F-A8F3-5D70-38362BCCE3DF}"/>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1791E533-554A-0787-B8B3-F90AD2FC1276}"/>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F17715CC-AD2A-D0DF-4F95-85257A81E57D}"/>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BA3AA45C-082E-9B71-74A0-0872D306BA18}"/>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67A938C2-4B83-8088-A581-C904FE872CE4}"/>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7CDF57CA-FFE9-5558-AA37-580309A383F3}"/>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4ED71537-39B5-4870-CCD5-AC6CFB1814C0}"/>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607E2B62-1368-8EF2-3FE2-3F9630458C6F}"/>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FAED80BF-16E5-495B-188C-6F6CC19C2B7F}"/>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084BEF0B-A061-FCA1-1AE6-618FDB1D0CCF}"/>
              </a:ext>
            </a:extLst>
          </p:cNvPr>
          <p:cNvSpPr txBox="1">
            <a:spLocks/>
          </p:cNvSpPr>
          <p:nvPr/>
        </p:nvSpPr>
        <p:spPr>
          <a:xfrm>
            <a:off x="675324" y="442994"/>
            <a:ext cx="4950190" cy="78276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dirty="0">
                <a:latin typeface="+mj-lt"/>
                <a:cs typeface="Arial"/>
              </a:rPr>
              <a:t>5 - IA no Excel [aula 1]</a:t>
            </a:r>
            <a:endParaRPr lang="pt-BR" sz="3200" dirty="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8D7187AD-78CA-4EB2-100F-135C1469F5AA}"/>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399DACEA-1A20-8238-BA71-EB9893C35C68}"/>
              </a:ext>
            </a:extLst>
          </p:cNvPr>
          <p:cNvSpPr txBox="1">
            <a:spLocks/>
          </p:cNvSpPr>
          <p:nvPr/>
        </p:nvSpPr>
        <p:spPr>
          <a:xfrm>
            <a:off x="890658" y="1218693"/>
            <a:ext cx="7763465" cy="3493636"/>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a:latin typeface="+mj-lt"/>
              </a:rPr>
              <a:t>Este documento foi preparado para os exercícios de revisão com o </a:t>
            </a:r>
            <a:r>
              <a:rPr lang="pt-BR" sz="1800" err="1">
                <a:latin typeface="+mj-lt"/>
              </a:rPr>
              <a:t>Copilot</a:t>
            </a:r>
            <a:r>
              <a:rPr lang="pt-BR" sz="1800">
                <a:latin typeface="+mj-lt"/>
              </a:rPr>
              <a:t> no </a:t>
            </a:r>
            <a:r>
              <a:rPr lang="pt-BR" sz="1800" b="1">
                <a:latin typeface="+mj-lt"/>
              </a:rPr>
              <a:t>Microsoft Excel</a:t>
            </a:r>
            <a:r>
              <a:rPr lang="pt-BR" sz="1800">
                <a:latin typeface="+mj-lt"/>
              </a:rPr>
              <a:t>, dentro do curso </a:t>
            </a:r>
            <a:r>
              <a:rPr lang="pt-BR" sz="1800" i="1">
                <a:latin typeface="+mj-lt"/>
              </a:rPr>
              <a:t>Introdução à Inteligência Artificial</a:t>
            </a:r>
            <a:r>
              <a:rPr lang="pt-BR" sz="1800">
                <a:latin typeface="+mj-lt"/>
              </a:rPr>
              <a:t>.</a:t>
            </a:r>
            <a:endParaRPr lang="pt-BR"/>
          </a:p>
          <a:p>
            <a:endParaRPr lang="pt-BR" sz="1800">
              <a:latin typeface="+mj-lt"/>
            </a:endParaRPr>
          </a:p>
          <a:p>
            <a:r>
              <a:rPr lang="pt-BR" sz="1800">
                <a:latin typeface="+mj-lt"/>
              </a:rPr>
              <a:t> </a:t>
            </a:r>
            <a:r>
              <a:rPr lang="pt-BR" sz="1800" b="1">
                <a:latin typeface="+mj-lt"/>
              </a:rPr>
              <a:t>Objetivo</a:t>
            </a:r>
            <a:r>
              <a:rPr lang="pt-BR" sz="1800">
                <a:latin typeface="+mj-lt"/>
              </a:rPr>
              <a:t>: Mostrar como a IA ajuda a:</a:t>
            </a:r>
            <a:endParaRPr lang="pt-BR"/>
          </a:p>
          <a:p>
            <a:pPr marL="285750" indent="-285750">
              <a:buChar char="•"/>
            </a:pPr>
            <a:r>
              <a:rPr lang="pt-BR" sz="1800">
                <a:latin typeface="+mj-lt"/>
              </a:rPr>
              <a:t>Criar fórmulas</a:t>
            </a:r>
            <a:endParaRPr lang="pt-BR"/>
          </a:p>
          <a:p>
            <a:pPr marL="285750" indent="-285750">
              <a:buChar char="•"/>
            </a:pPr>
            <a:r>
              <a:rPr lang="pt-BR" sz="1800">
                <a:latin typeface="+mj-lt"/>
              </a:rPr>
              <a:t>Entender padrões nos dados</a:t>
            </a:r>
          </a:p>
          <a:p>
            <a:pPr marL="285750" indent="-285750">
              <a:buChar char="•"/>
            </a:pPr>
            <a:r>
              <a:rPr lang="pt-BR" sz="1800">
                <a:latin typeface="+mj-lt"/>
              </a:rPr>
              <a:t>Gerar gráficos de forma rápida.</a:t>
            </a:r>
          </a:p>
          <a:p>
            <a:endParaRPr lang="pt-BR" sz="1800">
              <a:latin typeface="+mj-lt"/>
            </a:endParaRPr>
          </a:p>
          <a:p>
            <a:r>
              <a:rPr lang="pt-BR" sz="1800">
                <a:latin typeface="+mj-lt"/>
              </a:rPr>
              <a:t> </a:t>
            </a:r>
            <a:endParaRPr lang="pt-BR" sz="1800"/>
          </a:p>
          <a:p>
            <a:endParaRPr lang="pt-BR" sz="1800">
              <a:latin typeface="+mj-lt"/>
            </a:endParaRPr>
          </a:p>
        </p:txBody>
      </p:sp>
    </p:spTree>
    <p:extLst>
      <p:ext uri="{BB962C8B-B14F-4D97-AF65-F5344CB8AC3E}">
        <p14:creationId xmlns:p14="http://schemas.microsoft.com/office/powerpoint/2010/main" val="4183725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23DA91F1-10B1-70A5-722E-37A3E7C7F80F}"/>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7783FE6B-65F9-E59D-5FC0-3716786FD1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2E6CC303-AF2A-2331-4407-4B4064EA2E7B}"/>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3A2374D1-049D-4094-0465-17DEBF1F30C1}"/>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436EDF5B-F2F7-F0EA-6997-FB4C247FC1C8}"/>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4C7EB858-C4BF-201F-7DB5-D2520BD12F49}"/>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96B85781-78D5-6D18-333B-DAC75EEE3938}"/>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344DA8BB-B476-ACD8-FFB0-D244DA84BA7D}"/>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46E34D9B-AFDC-07BB-8825-58DB0B844C73}"/>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4D408B96-A905-2AEE-8201-F2F5D74A2141}"/>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86FA1703-4282-31DE-7072-97503965E36B}"/>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DEFA13E1-04C8-3B15-6218-CD2513C6323A}"/>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E2E02474-D8DB-C022-4E5D-4D2543ABBA33}"/>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754DFB23-9C45-5A21-8B19-1AD3F2120724}"/>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DDED6587-EF5C-0A21-CC70-64616BB4EF68}"/>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72237CE1-5B8F-D30B-9035-FCDCE6EC9183}"/>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B36073FA-BBA9-D80A-FF8A-CE5D67961B9B}"/>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3116A57B-E380-3FB8-82A1-BA887E039126}"/>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535D14DB-6851-58E0-1DE7-2D9803C12B5F}"/>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D93D9A61-ACFA-E2CA-CCC2-6511AA1BBA9E}"/>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F88727BB-103C-FBE1-F6E2-BB93302E2015}"/>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75C5901B-805C-C35C-0BB8-90BDFF6DAA2C}"/>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DBDBED77-43D5-FDE3-053A-36BDAE7BEE33}"/>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34FC9E9E-B3E2-3BC7-180C-267CFBD3B6E7}"/>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5FF2FA92-D047-7BE7-E29B-D9E33AFC23E0}"/>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4C9E0B67-BE31-8F28-1A45-769347B13575}"/>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215B128A-349D-AD2F-13FA-8F29308A3DC9}"/>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AD331E68-2BB4-5ECE-8F5F-2B38EFC76BB5}"/>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6E2D3232-6DF4-44F3-1226-C396A0ACC8EC}"/>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A013DE27-2039-A5EF-ADFA-BBDDFE25EA3A}"/>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CB16707F-A3BE-02A7-DCD0-5643B9371796}"/>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125D9CAF-99EC-FF6A-717A-90D840F66DEF}"/>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4009D004-94E9-FDDE-643A-8C4FA0EC4D7F}"/>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FE978CFA-655D-7670-94E3-3D374B86CCF8}"/>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91E55F3E-B296-21D7-CD5A-81E4AFA9490D}"/>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0B82F855-B8A2-D119-D085-E7BF69C5338E}"/>
              </a:ext>
            </a:extLst>
          </p:cNvPr>
          <p:cNvSpPr txBox="1">
            <a:spLocks/>
          </p:cNvSpPr>
          <p:nvPr/>
        </p:nvSpPr>
        <p:spPr>
          <a:xfrm>
            <a:off x="675324" y="444044"/>
            <a:ext cx="7821469" cy="77371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Arial"/>
                <a:cs typeface="Arial"/>
              </a:rPr>
              <a:t>Base de Dados para o Exercício</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D1C97221-FE6E-5A49-00C4-97871DC3263D}"/>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DD8CBD30-7CF2-210D-BCDA-83342B7FDF74}"/>
              </a:ext>
            </a:extLst>
          </p:cNvPr>
          <p:cNvSpPr txBox="1">
            <a:spLocks/>
          </p:cNvSpPr>
          <p:nvPr/>
        </p:nvSpPr>
        <p:spPr>
          <a:xfrm>
            <a:off x="916246" y="1218693"/>
            <a:ext cx="7720818" cy="3780107"/>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dirty="0"/>
              <a:t>Passos:</a:t>
            </a:r>
            <a:endParaRPr lang="pt-BR" sz="1800" dirty="0">
              <a:solidFill>
                <a:srgbClr val="00094A"/>
              </a:solidFill>
            </a:endParaRPr>
          </a:p>
          <a:p>
            <a:pPr marL="285750" indent="-285750">
              <a:buChar char="•"/>
            </a:pPr>
            <a:r>
              <a:rPr lang="pt-BR" sz="1800" dirty="0"/>
              <a:t>Abra o arquivo </a:t>
            </a:r>
            <a:r>
              <a:rPr lang="pt-BR" sz="1800" b="1" dirty="0"/>
              <a:t>Dados_Economicos_IPEA_Exercicio.xlsx</a:t>
            </a:r>
            <a:r>
              <a:rPr lang="pt-BR" sz="1800" dirty="0"/>
              <a:t>. Ele contém uma tabela com dados de 2010 a 2024, incluindo PIB, Inflação (IPCA), Desemprego e Investimento Público.</a:t>
            </a:r>
            <a:endParaRPr lang="pt-BR" dirty="0"/>
          </a:p>
          <a:p>
            <a:pPr marL="285750" indent="-285750">
              <a:buChar char="•"/>
            </a:pPr>
            <a:endParaRPr lang="pt-BR" sz="1800" dirty="0"/>
          </a:p>
          <a:p>
            <a:pPr marL="285750" indent="-285750">
              <a:buChar char="•"/>
            </a:pPr>
            <a:r>
              <a:rPr lang="pt-BR" sz="1800" dirty="0"/>
              <a:t>Abra </a:t>
            </a:r>
            <a:r>
              <a:rPr lang="pt-BR" sz="1800"/>
              <a:t>o Excel </a:t>
            </a:r>
            <a:r>
              <a:rPr lang="pt-BR" sz="1800" dirty="0"/>
              <a:t>e ative o </a:t>
            </a:r>
            <a:r>
              <a:rPr lang="pt-BR" sz="1800" dirty="0" err="1"/>
              <a:t>Copilot</a:t>
            </a:r>
            <a:endParaRPr lang="pt-BR" dirty="0"/>
          </a:p>
          <a:p>
            <a:endParaRPr lang="pt-BR" sz="1800" dirty="0"/>
          </a:p>
          <a:p>
            <a:r>
              <a:rPr lang="pt-BR" sz="1800" b="1" dirty="0"/>
              <a:t>Importante</a:t>
            </a:r>
            <a:r>
              <a:rPr lang="pt-BR" sz="1800" dirty="0"/>
              <a:t>: Para o </a:t>
            </a:r>
            <a:r>
              <a:rPr lang="pt-BR" sz="1800" dirty="0" err="1"/>
              <a:t>Copilot</a:t>
            </a:r>
            <a:r>
              <a:rPr lang="pt-BR" sz="1800" dirty="0"/>
              <a:t> funcionar melhor, seus dados precisam estar formatados como uma Tabela oficial do Excel. (Como fazer: Selecione os dados &gt; clique em Inserir &gt; clique em Tabela).</a:t>
            </a:r>
          </a:p>
          <a:p>
            <a:endParaRPr lang="pt-BR" sz="1800" dirty="0">
              <a:latin typeface="+mj-lt"/>
            </a:endParaRPr>
          </a:p>
          <a:p>
            <a:endParaRPr lang="pt-BR" sz="1800" dirty="0">
              <a:latin typeface="+mj-lt"/>
            </a:endParaRPr>
          </a:p>
          <a:p>
            <a:endParaRPr lang="pt-BR" sz="1800" dirty="0">
              <a:latin typeface="+mj-lt"/>
            </a:endParaRPr>
          </a:p>
        </p:txBody>
      </p:sp>
    </p:spTree>
    <p:extLst>
      <p:ext uri="{BB962C8B-B14F-4D97-AF65-F5344CB8AC3E}">
        <p14:creationId xmlns:p14="http://schemas.microsoft.com/office/powerpoint/2010/main" val="2179300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1">
          <a:extLst>
            <a:ext uri="{FF2B5EF4-FFF2-40B4-BE49-F238E27FC236}">
              <a16:creationId xmlns:a16="http://schemas.microsoft.com/office/drawing/2014/main" id="{140D9475-1E93-C83D-5A2B-47014269D8FB}"/>
            </a:ext>
          </a:extLst>
        </p:cNvPr>
        <p:cNvGrpSpPr/>
        <p:nvPr/>
      </p:nvGrpSpPr>
      <p:grpSpPr>
        <a:xfrm>
          <a:off x="0" y="0"/>
          <a:ext cx="0" cy="0"/>
          <a:chOff x="0" y="0"/>
          <a:chExt cx="0" cy="0"/>
        </a:xfrm>
      </p:grpSpPr>
      <p:pic>
        <p:nvPicPr>
          <p:cNvPr id="983" name="Gráfico 982">
            <a:extLst>
              <a:ext uri="{FF2B5EF4-FFF2-40B4-BE49-F238E27FC236}">
                <a16:creationId xmlns:a16="http://schemas.microsoft.com/office/drawing/2014/main" id="{D485F6AA-F530-2168-94C9-BD3315DF727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1287" y="-176981"/>
            <a:ext cx="10434025" cy="5320297"/>
          </a:xfrm>
          <a:prstGeom prst="rect">
            <a:avLst/>
          </a:prstGeom>
        </p:spPr>
      </p:pic>
      <p:sp>
        <p:nvSpPr>
          <p:cNvPr id="2" name="Google Shape;932;p37">
            <a:extLst>
              <a:ext uri="{FF2B5EF4-FFF2-40B4-BE49-F238E27FC236}">
                <a16:creationId xmlns:a16="http://schemas.microsoft.com/office/drawing/2014/main" id="{3C6020E8-DE01-B4F7-2280-FD6978A2A4B3}"/>
              </a:ext>
            </a:extLst>
          </p:cNvPr>
          <p:cNvSpPr txBox="1">
            <a:spLocks/>
          </p:cNvSpPr>
          <p:nvPr/>
        </p:nvSpPr>
        <p:spPr>
          <a:xfrm>
            <a:off x="7194305" y="528340"/>
            <a:ext cx="1661894" cy="2259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2800"/>
              <a:buFont typeface="Montserrat"/>
              <a:buNone/>
              <a:defRPr sz="2800" b="1" i="0" u="none" strike="noStrike" cap="none">
                <a:solidFill>
                  <a:schemeClr val="dk1"/>
                </a:solidFill>
                <a:latin typeface="Montserrat"/>
                <a:ea typeface="Montserrat"/>
                <a:cs typeface="Montserrat"/>
                <a:sym typeface="Montserrat"/>
              </a:defRPr>
            </a:lvl9pPr>
          </a:lstStyle>
          <a:p>
            <a:r>
              <a:rPr lang="pt-BR" sz="600" b="0">
                <a:solidFill>
                  <a:srgbClr val="186E66"/>
                </a:solidFill>
                <a:latin typeface="+mj-lt"/>
                <a:cs typeface="Arial" panose="020B0604020202020204" pitchFamily="34" charset="0"/>
              </a:rPr>
              <a:t>Há mais de 60 anos pensando o Brasil</a:t>
            </a:r>
          </a:p>
        </p:txBody>
      </p:sp>
      <p:sp>
        <p:nvSpPr>
          <p:cNvPr id="3" name="Google Shape;936;p37">
            <a:extLst>
              <a:ext uri="{FF2B5EF4-FFF2-40B4-BE49-F238E27FC236}">
                <a16:creationId xmlns:a16="http://schemas.microsoft.com/office/drawing/2014/main" id="{8A439C88-5E7A-B68A-F6E6-8E12F271A67F}"/>
              </a:ext>
            </a:extLst>
          </p:cNvPr>
          <p:cNvSpPr/>
          <p:nvPr/>
        </p:nvSpPr>
        <p:spPr>
          <a:xfrm flipH="1">
            <a:off x="7861193" y="4721150"/>
            <a:ext cx="1282656" cy="422165"/>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4" name="Google Shape;937;p37">
            <a:extLst>
              <a:ext uri="{FF2B5EF4-FFF2-40B4-BE49-F238E27FC236}">
                <a16:creationId xmlns:a16="http://schemas.microsoft.com/office/drawing/2014/main" id="{E04957F0-D2CB-0CC0-E2A7-D874761BF32E}"/>
              </a:ext>
            </a:extLst>
          </p:cNvPr>
          <p:cNvSpPr/>
          <p:nvPr/>
        </p:nvSpPr>
        <p:spPr>
          <a:xfrm flipH="1">
            <a:off x="7588727" y="4912884"/>
            <a:ext cx="1555123" cy="230496"/>
          </a:xfrm>
          <a:prstGeom prst="round1Rect">
            <a:avLst>
              <a:gd name="adj" fmla="val 50000"/>
            </a:avLst>
          </a:pr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5" name="Google Shape;938;p37">
            <a:extLst>
              <a:ext uri="{FF2B5EF4-FFF2-40B4-BE49-F238E27FC236}">
                <a16:creationId xmlns:a16="http://schemas.microsoft.com/office/drawing/2014/main" id="{0F965115-6B4B-AFFB-C543-5BB2FFB441F9}"/>
              </a:ext>
            </a:extLst>
          </p:cNvPr>
          <p:cNvGrpSpPr/>
          <p:nvPr/>
        </p:nvGrpSpPr>
        <p:grpSpPr>
          <a:xfrm>
            <a:off x="8644350" y="4276582"/>
            <a:ext cx="423698" cy="551579"/>
            <a:chOff x="7631225" y="2241175"/>
            <a:chExt cx="986125" cy="2095500"/>
          </a:xfrm>
          <a:gradFill>
            <a:gsLst>
              <a:gs pos="53000">
                <a:srgbClr val="23A295"/>
              </a:gs>
              <a:gs pos="0">
                <a:srgbClr val="57F6A2"/>
              </a:gs>
              <a:gs pos="100000">
                <a:srgbClr val="1B2048"/>
              </a:gs>
            </a:gsLst>
            <a:lin ang="5400000" scaled="1"/>
          </a:gradFill>
        </p:grpSpPr>
        <p:cxnSp>
          <p:nvCxnSpPr>
            <p:cNvPr id="6" name="Google Shape;939;p37">
              <a:extLst>
                <a:ext uri="{FF2B5EF4-FFF2-40B4-BE49-F238E27FC236}">
                  <a16:creationId xmlns:a16="http://schemas.microsoft.com/office/drawing/2014/main" id="{815CB7B9-DAA6-60E7-D120-2CA9FB30DE1B}"/>
                </a:ext>
              </a:extLst>
            </p:cNvPr>
            <p:cNvCxnSpPr/>
            <p:nvPr/>
          </p:nvCxnSpPr>
          <p:spPr>
            <a:xfrm>
              <a:off x="763122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7" name="Google Shape;940;p37">
              <a:extLst>
                <a:ext uri="{FF2B5EF4-FFF2-40B4-BE49-F238E27FC236}">
                  <a16:creationId xmlns:a16="http://schemas.microsoft.com/office/drawing/2014/main" id="{297E1893-4319-1039-2FE5-29EBB46861F2}"/>
                </a:ext>
              </a:extLst>
            </p:cNvPr>
            <p:cNvCxnSpPr/>
            <p:nvPr/>
          </p:nvCxnSpPr>
          <p:spPr>
            <a:xfrm>
              <a:off x="770708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8" name="Google Shape;941;p37">
              <a:extLst>
                <a:ext uri="{FF2B5EF4-FFF2-40B4-BE49-F238E27FC236}">
                  <a16:creationId xmlns:a16="http://schemas.microsoft.com/office/drawing/2014/main" id="{13966B28-0E4C-96DA-00BD-2CDAC67E33B3}"/>
                </a:ext>
              </a:extLst>
            </p:cNvPr>
            <p:cNvCxnSpPr/>
            <p:nvPr/>
          </p:nvCxnSpPr>
          <p:spPr>
            <a:xfrm>
              <a:off x="778293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9" name="Google Shape;942;p37">
              <a:extLst>
                <a:ext uri="{FF2B5EF4-FFF2-40B4-BE49-F238E27FC236}">
                  <a16:creationId xmlns:a16="http://schemas.microsoft.com/office/drawing/2014/main" id="{1C66CFFD-40BA-CE90-9F95-C2DFEAF48673}"/>
                </a:ext>
              </a:extLst>
            </p:cNvPr>
            <p:cNvCxnSpPr/>
            <p:nvPr/>
          </p:nvCxnSpPr>
          <p:spPr>
            <a:xfrm>
              <a:off x="7858792"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0" name="Google Shape;943;p37">
              <a:extLst>
                <a:ext uri="{FF2B5EF4-FFF2-40B4-BE49-F238E27FC236}">
                  <a16:creationId xmlns:a16="http://schemas.microsoft.com/office/drawing/2014/main" id="{4AD98DE6-92E0-930E-BBA1-5524BE77E76D}"/>
                </a:ext>
              </a:extLst>
            </p:cNvPr>
            <p:cNvCxnSpPr/>
            <p:nvPr/>
          </p:nvCxnSpPr>
          <p:spPr>
            <a:xfrm>
              <a:off x="801050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1" name="Google Shape;944;p37">
              <a:extLst>
                <a:ext uri="{FF2B5EF4-FFF2-40B4-BE49-F238E27FC236}">
                  <a16:creationId xmlns:a16="http://schemas.microsoft.com/office/drawing/2014/main" id="{B006C17E-8883-07B7-A1BC-4E67B503517C}"/>
                </a:ext>
              </a:extLst>
            </p:cNvPr>
            <p:cNvCxnSpPr/>
            <p:nvPr/>
          </p:nvCxnSpPr>
          <p:spPr>
            <a:xfrm>
              <a:off x="8162215"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2" name="Google Shape;945;p37">
              <a:extLst>
                <a:ext uri="{FF2B5EF4-FFF2-40B4-BE49-F238E27FC236}">
                  <a16:creationId xmlns:a16="http://schemas.microsoft.com/office/drawing/2014/main" id="{19FFA9CD-20A8-305E-5862-BF8C45ABC004}"/>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3" name="Google Shape;946;p37">
              <a:extLst>
                <a:ext uri="{FF2B5EF4-FFF2-40B4-BE49-F238E27FC236}">
                  <a16:creationId xmlns:a16="http://schemas.microsoft.com/office/drawing/2014/main" id="{8E72DB7A-F28D-EF71-C13C-D8A5031084DE}"/>
                </a:ext>
              </a:extLst>
            </p:cNvPr>
            <p:cNvCxnSpPr/>
            <p:nvPr/>
          </p:nvCxnSpPr>
          <p:spPr>
            <a:xfrm>
              <a:off x="793464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4" name="Google Shape;947;p37">
              <a:extLst>
                <a:ext uri="{FF2B5EF4-FFF2-40B4-BE49-F238E27FC236}">
                  <a16:creationId xmlns:a16="http://schemas.microsoft.com/office/drawing/2014/main" id="{D24566A1-1269-6302-DBE2-55C130599766}"/>
                </a:ext>
              </a:extLst>
            </p:cNvPr>
            <p:cNvCxnSpPr/>
            <p:nvPr/>
          </p:nvCxnSpPr>
          <p:spPr>
            <a:xfrm>
              <a:off x="8086360"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5" name="Google Shape;948;p37">
              <a:extLst>
                <a:ext uri="{FF2B5EF4-FFF2-40B4-BE49-F238E27FC236}">
                  <a16:creationId xmlns:a16="http://schemas.microsoft.com/office/drawing/2014/main" id="{A596D82C-C54A-6F8E-C32C-9A49E79E2FFF}"/>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6" name="Google Shape;949;p37">
              <a:extLst>
                <a:ext uri="{FF2B5EF4-FFF2-40B4-BE49-F238E27FC236}">
                  <a16:creationId xmlns:a16="http://schemas.microsoft.com/office/drawing/2014/main" id="{5F408EBF-4A8C-8D8F-2D51-41BC02EB8FC2}"/>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7" name="Google Shape;950;p37">
              <a:extLst>
                <a:ext uri="{FF2B5EF4-FFF2-40B4-BE49-F238E27FC236}">
                  <a16:creationId xmlns:a16="http://schemas.microsoft.com/office/drawing/2014/main" id="{11A16D89-1C66-7BCD-FD8F-E14DC2040D56}"/>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8" name="Google Shape;951;p37">
              <a:extLst>
                <a:ext uri="{FF2B5EF4-FFF2-40B4-BE49-F238E27FC236}">
                  <a16:creationId xmlns:a16="http://schemas.microsoft.com/office/drawing/2014/main" id="{6586A54C-1D48-F509-27B5-63B26DDBE23D}"/>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19" name="Google Shape;952;p37">
              <a:extLst>
                <a:ext uri="{FF2B5EF4-FFF2-40B4-BE49-F238E27FC236}">
                  <a16:creationId xmlns:a16="http://schemas.microsoft.com/office/drawing/2014/main" id="{952CB9ED-AC39-3156-9089-9CCE64E61334}"/>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0" name="Google Shape;954;p37">
            <a:extLst>
              <a:ext uri="{FF2B5EF4-FFF2-40B4-BE49-F238E27FC236}">
                <a16:creationId xmlns:a16="http://schemas.microsoft.com/office/drawing/2014/main" id="{247810B7-9B3F-44AA-130C-2C957C6C2718}"/>
              </a:ext>
            </a:extLst>
          </p:cNvPr>
          <p:cNvSpPr/>
          <p:nvPr/>
        </p:nvSpPr>
        <p:spPr>
          <a:xfrm>
            <a:off x="0" y="4680042"/>
            <a:ext cx="922564" cy="463274"/>
          </a:xfrm>
          <a:prstGeom prst="rect">
            <a:avLst/>
          </a:prstGeom>
          <a:gradFill>
            <a:gsLst>
              <a:gs pos="33000">
                <a:srgbClr val="23A295"/>
              </a:gs>
              <a:gs pos="0">
                <a:srgbClr val="57F6A2"/>
              </a:gs>
              <a:gs pos="100000">
                <a:srgbClr val="1B2048"/>
              </a:gs>
            </a:gsLst>
            <a:path path="circle">
              <a:fillToRect l="100000" t="100000"/>
            </a:path>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a:latin typeface="Maven Pro"/>
              <a:ea typeface="Maven Pro"/>
              <a:cs typeface="Maven Pro"/>
              <a:sym typeface="Maven Pro"/>
            </a:endParaRPr>
          </a:p>
        </p:txBody>
      </p:sp>
      <p:sp>
        <p:nvSpPr>
          <p:cNvPr id="21" name="Google Shape;955;p37">
            <a:extLst>
              <a:ext uri="{FF2B5EF4-FFF2-40B4-BE49-F238E27FC236}">
                <a16:creationId xmlns:a16="http://schemas.microsoft.com/office/drawing/2014/main" id="{E7600A1C-31C2-4E16-EB51-09167A58D407}"/>
              </a:ext>
            </a:extLst>
          </p:cNvPr>
          <p:cNvSpPr/>
          <p:nvPr/>
        </p:nvSpPr>
        <p:spPr>
          <a:xfrm>
            <a:off x="0" y="4912883"/>
            <a:ext cx="1663658" cy="230641"/>
          </a:xfrm>
          <a:prstGeom prst="round1Rect">
            <a:avLst>
              <a:gd name="adj" fmla="val 50000"/>
            </a:avLst>
          </a:pr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2" name="Agrupar 21">
            <a:extLst>
              <a:ext uri="{FF2B5EF4-FFF2-40B4-BE49-F238E27FC236}">
                <a16:creationId xmlns:a16="http://schemas.microsoft.com/office/drawing/2014/main" id="{D328FAAF-A982-AE91-EB4F-B3688582EF3E}"/>
              </a:ext>
            </a:extLst>
          </p:cNvPr>
          <p:cNvGrpSpPr/>
          <p:nvPr/>
        </p:nvGrpSpPr>
        <p:grpSpPr>
          <a:xfrm>
            <a:off x="7070035" y="156184"/>
            <a:ext cx="1722295" cy="405506"/>
            <a:chOff x="4782913" y="272045"/>
            <a:chExt cx="3752189" cy="883435"/>
          </a:xfrm>
        </p:grpSpPr>
        <p:pic>
          <p:nvPicPr>
            <p:cNvPr id="23" name="Imagem 22" descr="Interface gráfica do usuário, Texto&#10;&#10;O conteúdo gerado por IA pode estar incorreto.">
              <a:extLst>
                <a:ext uri="{FF2B5EF4-FFF2-40B4-BE49-F238E27FC236}">
                  <a16:creationId xmlns:a16="http://schemas.microsoft.com/office/drawing/2014/main" id="{1731B9FF-E71C-11D1-7BC5-FF16EBFE8455}"/>
                </a:ext>
              </a:extLst>
            </p:cNvPr>
            <p:cNvPicPr>
              <a:picLocks noChangeAspect="1"/>
            </p:cNvPicPr>
            <p:nvPr/>
          </p:nvPicPr>
          <p:blipFill>
            <a:blip r:embed="rId5"/>
            <a:stretch>
              <a:fillRect/>
            </a:stretch>
          </p:blipFill>
          <p:spPr>
            <a:xfrm>
              <a:off x="4782913" y="272045"/>
              <a:ext cx="3752189" cy="883435"/>
            </a:xfrm>
            <a:prstGeom prst="rect">
              <a:avLst/>
            </a:prstGeom>
          </p:spPr>
        </p:pic>
        <p:cxnSp>
          <p:nvCxnSpPr>
            <p:cNvPr id="24" name="Conector reto 23">
              <a:extLst>
                <a:ext uri="{FF2B5EF4-FFF2-40B4-BE49-F238E27FC236}">
                  <a16:creationId xmlns:a16="http://schemas.microsoft.com/office/drawing/2014/main" id="{BAB7190F-D661-F10C-91EC-D931FF1966E5}"/>
                </a:ext>
              </a:extLst>
            </p:cNvPr>
            <p:cNvCxnSpPr>
              <a:cxnSpLocks/>
            </p:cNvCxnSpPr>
            <p:nvPr/>
          </p:nvCxnSpPr>
          <p:spPr>
            <a:xfrm>
              <a:off x="5253460" y="1066595"/>
              <a:ext cx="3264536" cy="16228"/>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grpSp>
      <p:sp>
        <p:nvSpPr>
          <p:cNvPr id="25" name="Google Shape;936;p37">
            <a:extLst>
              <a:ext uri="{FF2B5EF4-FFF2-40B4-BE49-F238E27FC236}">
                <a16:creationId xmlns:a16="http://schemas.microsoft.com/office/drawing/2014/main" id="{2097C9B0-7BD0-BFC4-5614-5302ED9145FA}"/>
              </a:ext>
            </a:extLst>
          </p:cNvPr>
          <p:cNvSpPr/>
          <p:nvPr/>
        </p:nvSpPr>
        <p:spPr>
          <a:xfrm rot="16200000" flipH="1" flipV="1">
            <a:off x="-26331" y="5857"/>
            <a:ext cx="636272" cy="583606"/>
          </a:xfrm>
          <a:custGeom>
            <a:avLst/>
            <a:gdLst>
              <a:gd name="connsiteX0" fmla="*/ 0 w 1440059"/>
              <a:gd name="connsiteY0" fmla="*/ 0 h 583600"/>
              <a:gd name="connsiteX1" fmla="*/ 1148259 w 1440059"/>
              <a:gd name="connsiteY1" fmla="*/ 0 h 583600"/>
              <a:gd name="connsiteX2" fmla="*/ 1440059 w 1440059"/>
              <a:gd name="connsiteY2" fmla="*/ 291800 h 583600"/>
              <a:gd name="connsiteX3" fmla="*/ 1440059 w 1440059"/>
              <a:gd name="connsiteY3" fmla="*/ 583600 h 583600"/>
              <a:gd name="connsiteX4" fmla="*/ 0 w 1440059"/>
              <a:gd name="connsiteY4" fmla="*/ 583600 h 583600"/>
              <a:gd name="connsiteX5" fmla="*/ 0 w 1440059"/>
              <a:gd name="connsiteY5" fmla="*/ 0 h 583600"/>
              <a:gd name="connsiteX0" fmla="*/ 612059 w 1440059"/>
              <a:gd name="connsiteY0" fmla="*/ 0 h 583603"/>
              <a:gd name="connsiteX1" fmla="*/ 1148259 w 1440059"/>
              <a:gd name="connsiteY1" fmla="*/ 3 h 583603"/>
              <a:gd name="connsiteX2" fmla="*/ 1440059 w 1440059"/>
              <a:gd name="connsiteY2" fmla="*/ 291803 h 583603"/>
              <a:gd name="connsiteX3" fmla="*/ 1440059 w 1440059"/>
              <a:gd name="connsiteY3" fmla="*/ 583603 h 583603"/>
              <a:gd name="connsiteX4" fmla="*/ 0 w 1440059"/>
              <a:gd name="connsiteY4" fmla="*/ 583603 h 583603"/>
              <a:gd name="connsiteX5" fmla="*/ 612059 w 1440059"/>
              <a:gd name="connsiteY5" fmla="*/ 0 h 583603"/>
              <a:gd name="connsiteX0" fmla="*/ 0 w 828000"/>
              <a:gd name="connsiteY0" fmla="*/ 0 h 583603"/>
              <a:gd name="connsiteX1" fmla="*/ 536200 w 828000"/>
              <a:gd name="connsiteY1" fmla="*/ 3 h 583603"/>
              <a:gd name="connsiteX2" fmla="*/ 828000 w 828000"/>
              <a:gd name="connsiteY2" fmla="*/ 291803 h 583603"/>
              <a:gd name="connsiteX3" fmla="*/ 828000 w 828000"/>
              <a:gd name="connsiteY3" fmla="*/ 583603 h 583603"/>
              <a:gd name="connsiteX4" fmla="*/ 191728 w 828000"/>
              <a:gd name="connsiteY4" fmla="*/ 576229 h 583603"/>
              <a:gd name="connsiteX5" fmla="*/ 0 w 828000"/>
              <a:gd name="connsiteY5" fmla="*/ 0 h 583603"/>
              <a:gd name="connsiteX0" fmla="*/ 14749 w 636272"/>
              <a:gd name="connsiteY0" fmla="*/ 0 h 583606"/>
              <a:gd name="connsiteX1" fmla="*/ 344472 w 636272"/>
              <a:gd name="connsiteY1" fmla="*/ 6 h 583606"/>
              <a:gd name="connsiteX2" fmla="*/ 636272 w 636272"/>
              <a:gd name="connsiteY2" fmla="*/ 291806 h 583606"/>
              <a:gd name="connsiteX3" fmla="*/ 636272 w 636272"/>
              <a:gd name="connsiteY3" fmla="*/ 583606 h 583606"/>
              <a:gd name="connsiteX4" fmla="*/ 0 w 636272"/>
              <a:gd name="connsiteY4" fmla="*/ 576232 h 583606"/>
              <a:gd name="connsiteX5" fmla="*/ 14749 w 636272"/>
              <a:gd name="connsiteY5" fmla="*/ 0 h 58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6272" h="583606">
                <a:moveTo>
                  <a:pt x="14749" y="0"/>
                </a:moveTo>
                <a:lnTo>
                  <a:pt x="344472" y="6"/>
                </a:lnTo>
                <a:cubicBezTo>
                  <a:pt x="505629" y="6"/>
                  <a:pt x="636272" y="130649"/>
                  <a:pt x="636272" y="291806"/>
                </a:cubicBezTo>
                <a:lnTo>
                  <a:pt x="636272" y="583606"/>
                </a:lnTo>
                <a:lnTo>
                  <a:pt x="0" y="576232"/>
                </a:lnTo>
                <a:lnTo>
                  <a:pt x="14749" y="0"/>
                </a:lnTo>
                <a:close/>
              </a:path>
            </a:pathLst>
          </a:custGeom>
          <a:solidFill>
            <a:srgbClr val="1B20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26" name="Google Shape;937;p37">
            <a:extLst>
              <a:ext uri="{FF2B5EF4-FFF2-40B4-BE49-F238E27FC236}">
                <a16:creationId xmlns:a16="http://schemas.microsoft.com/office/drawing/2014/main" id="{42D7CDD9-B153-FB3C-C96A-DC78901801DD}"/>
              </a:ext>
            </a:extLst>
          </p:cNvPr>
          <p:cNvSpPr/>
          <p:nvPr/>
        </p:nvSpPr>
        <p:spPr>
          <a:xfrm rot="16200000" flipH="1" flipV="1">
            <a:off x="-223281" y="212082"/>
            <a:ext cx="765195" cy="318641"/>
          </a:xfrm>
          <a:custGeom>
            <a:avLst/>
            <a:gdLst>
              <a:gd name="connsiteX0" fmla="*/ 0 w 1745961"/>
              <a:gd name="connsiteY0" fmla="*/ 0 h 318637"/>
              <a:gd name="connsiteX1" fmla="*/ 1586643 w 1745961"/>
              <a:gd name="connsiteY1" fmla="*/ 0 h 318637"/>
              <a:gd name="connsiteX2" fmla="*/ 1745962 w 1745961"/>
              <a:gd name="connsiteY2" fmla="*/ 159319 h 318637"/>
              <a:gd name="connsiteX3" fmla="*/ 1745961 w 1745961"/>
              <a:gd name="connsiteY3" fmla="*/ 318637 h 318637"/>
              <a:gd name="connsiteX4" fmla="*/ 0 w 1745961"/>
              <a:gd name="connsiteY4" fmla="*/ 318637 h 318637"/>
              <a:gd name="connsiteX5" fmla="*/ 0 w 1745961"/>
              <a:gd name="connsiteY5" fmla="*/ 0 h 318637"/>
              <a:gd name="connsiteX0" fmla="*/ 980768 w 1745962"/>
              <a:gd name="connsiteY0" fmla="*/ 0 h 318637"/>
              <a:gd name="connsiteX1" fmla="*/ 1586643 w 1745962"/>
              <a:gd name="connsiteY1" fmla="*/ 0 h 318637"/>
              <a:gd name="connsiteX2" fmla="*/ 1745962 w 1745962"/>
              <a:gd name="connsiteY2" fmla="*/ 159319 h 318637"/>
              <a:gd name="connsiteX3" fmla="*/ 1745961 w 1745962"/>
              <a:gd name="connsiteY3" fmla="*/ 318637 h 318637"/>
              <a:gd name="connsiteX4" fmla="*/ 0 w 1745962"/>
              <a:gd name="connsiteY4" fmla="*/ 318637 h 318637"/>
              <a:gd name="connsiteX5" fmla="*/ 980768 w 1745962"/>
              <a:gd name="connsiteY5" fmla="*/ 0 h 318637"/>
              <a:gd name="connsiteX0" fmla="*/ 1 w 765195"/>
              <a:gd name="connsiteY0" fmla="*/ 0 h 318641"/>
              <a:gd name="connsiteX1" fmla="*/ 605876 w 765195"/>
              <a:gd name="connsiteY1" fmla="*/ 0 h 318641"/>
              <a:gd name="connsiteX2" fmla="*/ 765195 w 765195"/>
              <a:gd name="connsiteY2" fmla="*/ 159319 h 318641"/>
              <a:gd name="connsiteX3" fmla="*/ 765194 w 765195"/>
              <a:gd name="connsiteY3" fmla="*/ 318637 h 318641"/>
              <a:gd name="connsiteX4" fmla="*/ 0 w 765195"/>
              <a:gd name="connsiteY4" fmla="*/ 318641 h 318641"/>
              <a:gd name="connsiteX5" fmla="*/ 1 w 765195"/>
              <a:gd name="connsiteY5" fmla="*/ 0 h 318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195" h="318641">
                <a:moveTo>
                  <a:pt x="1" y="0"/>
                </a:moveTo>
                <a:lnTo>
                  <a:pt x="605876" y="0"/>
                </a:lnTo>
                <a:cubicBezTo>
                  <a:pt x="693865" y="0"/>
                  <a:pt x="765195" y="71330"/>
                  <a:pt x="765195" y="159319"/>
                </a:cubicBezTo>
                <a:cubicBezTo>
                  <a:pt x="765195" y="212425"/>
                  <a:pt x="765194" y="265531"/>
                  <a:pt x="765194" y="318637"/>
                </a:cubicBezTo>
                <a:lnTo>
                  <a:pt x="0" y="318641"/>
                </a:lnTo>
                <a:cubicBezTo>
                  <a:pt x="0" y="212427"/>
                  <a:pt x="1" y="106214"/>
                  <a:pt x="1"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grpSp>
        <p:nvGrpSpPr>
          <p:cNvPr id="28" name="Google Shape;938;p37">
            <a:extLst>
              <a:ext uri="{FF2B5EF4-FFF2-40B4-BE49-F238E27FC236}">
                <a16:creationId xmlns:a16="http://schemas.microsoft.com/office/drawing/2014/main" id="{740DC8D6-99D4-1D0A-E8E3-95225238DF99}"/>
              </a:ext>
            </a:extLst>
          </p:cNvPr>
          <p:cNvGrpSpPr/>
          <p:nvPr/>
        </p:nvGrpSpPr>
        <p:grpSpPr>
          <a:xfrm rot="16200000">
            <a:off x="720348" y="-178200"/>
            <a:ext cx="368002" cy="860760"/>
            <a:chOff x="8238071" y="2241175"/>
            <a:chExt cx="379279" cy="2095500"/>
          </a:xfrm>
          <a:gradFill>
            <a:gsLst>
              <a:gs pos="53000">
                <a:srgbClr val="23A295"/>
              </a:gs>
              <a:gs pos="0">
                <a:srgbClr val="57F6A2"/>
              </a:gs>
              <a:gs pos="100000">
                <a:srgbClr val="1B2048"/>
              </a:gs>
            </a:gsLst>
            <a:lin ang="5400000" scaled="1"/>
          </a:gradFill>
        </p:grpSpPr>
        <p:cxnSp>
          <p:nvCxnSpPr>
            <p:cNvPr id="29" name="Google Shape;945;p37">
              <a:extLst>
                <a:ext uri="{FF2B5EF4-FFF2-40B4-BE49-F238E27FC236}">
                  <a16:creationId xmlns:a16="http://schemas.microsoft.com/office/drawing/2014/main" id="{836D8DEE-5812-9385-AC0C-8D51393D8992}"/>
                </a:ext>
              </a:extLst>
            </p:cNvPr>
            <p:cNvCxnSpPr/>
            <p:nvPr/>
          </p:nvCxnSpPr>
          <p:spPr>
            <a:xfrm>
              <a:off x="8313927"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0" name="Google Shape;948;p37">
              <a:extLst>
                <a:ext uri="{FF2B5EF4-FFF2-40B4-BE49-F238E27FC236}">
                  <a16:creationId xmlns:a16="http://schemas.microsoft.com/office/drawing/2014/main" id="{F3E93F12-00EE-FAD2-3AB9-E04763EEBECE}"/>
                </a:ext>
              </a:extLst>
            </p:cNvPr>
            <p:cNvCxnSpPr/>
            <p:nvPr/>
          </p:nvCxnSpPr>
          <p:spPr>
            <a:xfrm>
              <a:off x="8238071"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1" name="Google Shape;949;p37">
              <a:extLst>
                <a:ext uri="{FF2B5EF4-FFF2-40B4-BE49-F238E27FC236}">
                  <a16:creationId xmlns:a16="http://schemas.microsoft.com/office/drawing/2014/main" id="{3B8B4AB5-7845-11FA-324C-12D2C4B66DDB}"/>
                </a:ext>
              </a:extLst>
            </p:cNvPr>
            <p:cNvCxnSpPr/>
            <p:nvPr/>
          </p:nvCxnSpPr>
          <p:spPr>
            <a:xfrm>
              <a:off x="8389783"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2" name="Google Shape;950;p37">
              <a:extLst>
                <a:ext uri="{FF2B5EF4-FFF2-40B4-BE49-F238E27FC236}">
                  <a16:creationId xmlns:a16="http://schemas.microsoft.com/office/drawing/2014/main" id="{347E5BFE-2F1A-3C42-39C4-5EBAB8A135BA}"/>
                </a:ext>
              </a:extLst>
            </p:cNvPr>
            <p:cNvCxnSpPr/>
            <p:nvPr/>
          </p:nvCxnSpPr>
          <p:spPr>
            <a:xfrm>
              <a:off x="8465638"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3" name="Google Shape;951;p37">
              <a:extLst>
                <a:ext uri="{FF2B5EF4-FFF2-40B4-BE49-F238E27FC236}">
                  <a16:creationId xmlns:a16="http://schemas.microsoft.com/office/drawing/2014/main" id="{5F51E04B-1944-FE3E-8632-EDF8A60AEA5D}"/>
                </a:ext>
              </a:extLst>
            </p:cNvPr>
            <p:cNvCxnSpPr/>
            <p:nvPr/>
          </p:nvCxnSpPr>
          <p:spPr>
            <a:xfrm>
              <a:off x="8541494" y="2241175"/>
              <a:ext cx="0" cy="2095500"/>
            </a:xfrm>
            <a:prstGeom prst="straightConnector1">
              <a:avLst/>
            </a:prstGeom>
            <a:grpFill/>
            <a:ln w="9525" cap="flat" cmpd="sng">
              <a:solidFill>
                <a:srgbClr val="1AB0A9"/>
              </a:solidFill>
              <a:prstDash val="solid"/>
              <a:round/>
              <a:headEnd type="none" w="med" len="med"/>
              <a:tailEnd type="none" w="med" len="med"/>
            </a:ln>
          </p:spPr>
        </p:cxnSp>
        <p:cxnSp>
          <p:nvCxnSpPr>
            <p:cNvPr id="34" name="Google Shape;952;p37">
              <a:extLst>
                <a:ext uri="{FF2B5EF4-FFF2-40B4-BE49-F238E27FC236}">
                  <a16:creationId xmlns:a16="http://schemas.microsoft.com/office/drawing/2014/main" id="{B76B3E9F-4CD1-A1B8-F0E6-39E568D21F45}"/>
                </a:ext>
              </a:extLst>
            </p:cNvPr>
            <p:cNvCxnSpPr/>
            <p:nvPr/>
          </p:nvCxnSpPr>
          <p:spPr>
            <a:xfrm>
              <a:off x="8617350" y="2241175"/>
              <a:ext cx="0" cy="2095500"/>
            </a:xfrm>
            <a:prstGeom prst="straightConnector1">
              <a:avLst/>
            </a:prstGeom>
            <a:grpFill/>
            <a:ln w="9525" cap="flat" cmpd="sng">
              <a:solidFill>
                <a:srgbClr val="1AB0A9"/>
              </a:solidFill>
              <a:prstDash val="solid"/>
              <a:round/>
              <a:headEnd type="none" w="med" len="med"/>
              <a:tailEnd type="none" w="med" len="med"/>
            </a:ln>
          </p:spPr>
        </p:cxnSp>
      </p:grpSp>
      <p:sp>
        <p:nvSpPr>
          <p:cNvPr id="27" name="Google Shape;937;p37">
            <a:extLst>
              <a:ext uri="{FF2B5EF4-FFF2-40B4-BE49-F238E27FC236}">
                <a16:creationId xmlns:a16="http://schemas.microsoft.com/office/drawing/2014/main" id="{F6D23141-8C77-B0F2-E5EA-EF5E34089E6F}"/>
              </a:ext>
            </a:extLst>
          </p:cNvPr>
          <p:cNvSpPr/>
          <p:nvPr/>
        </p:nvSpPr>
        <p:spPr>
          <a:xfrm flipH="1" flipV="1">
            <a:off x="8773117" y="52"/>
            <a:ext cx="369846" cy="249032"/>
          </a:xfrm>
          <a:custGeom>
            <a:avLst/>
            <a:gdLst>
              <a:gd name="connsiteX0" fmla="*/ 0 w 1414234"/>
              <a:gd name="connsiteY0" fmla="*/ 0 h 258097"/>
              <a:gd name="connsiteX1" fmla="*/ 1285186 w 1414234"/>
              <a:gd name="connsiteY1" fmla="*/ 0 h 258097"/>
              <a:gd name="connsiteX2" fmla="*/ 1414235 w 1414234"/>
              <a:gd name="connsiteY2" fmla="*/ 129049 h 258097"/>
              <a:gd name="connsiteX3" fmla="*/ 1414234 w 1414234"/>
              <a:gd name="connsiteY3" fmla="*/ 258097 h 258097"/>
              <a:gd name="connsiteX4" fmla="*/ 0 w 1414234"/>
              <a:gd name="connsiteY4" fmla="*/ 258097 h 258097"/>
              <a:gd name="connsiteX5" fmla="*/ 0 w 1414234"/>
              <a:gd name="connsiteY5" fmla="*/ 0 h 258097"/>
              <a:gd name="connsiteX0" fmla="*/ 0 w 1414235"/>
              <a:gd name="connsiteY0" fmla="*/ 0 h 258097"/>
              <a:gd name="connsiteX1" fmla="*/ 1285186 w 1414235"/>
              <a:gd name="connsiteY1" fmla="*/ 0 h 258097"/>
              <a:gd name="connsiteX2" fmla="*/ 1414235 w 1414235"/>
              <a:gd name="connsiteY2" fmla="*/ 129049 h 258097"/>
              <a:gd name="connsiteX3" fmla="*/ 1414234 w 1414235"/>
              <a:gd name="connsiteY3" fmla="*/ 258097 h 258097"/>
              <a:gd name="connsiteX4" fmla="*/ 243348 w 1414235"/>
              <a:gd name="connsiteY4" fmla="*/ 258097 h 258097"/>
              <a:gd name="connsiteX5" fmla="*/ 0 w 1414235"/>
              <a:gd name="connsiteY5" fmla="*/ 0 h 258097"/>
              <a:gd name="connsiteX0" fmla="*/ 0 w 1178260"/>
              <a:gd name="connsiteY0" fmla="*/ 7374 h 258097"/>
              <a:gd name="connsiteX1" fmla="*/ 1049211 w 1178260"/>
              <a:gd name="connsiteY1" fmla="*/ 0 h 258097"/>
              <a:gd name="connsiteX2" fmla="*/ 1178260 w 1178260"/>
              <a:gd name="connsiteY2" fmla="*/ 129049 h 258097"/>
              <a:gd name="connsiteX3" fmla="*/ 1178259 w 1178260"/>
              <a:gd name="connsiteY3" fmla="*/ 258097 h 258097"/>
              <a:gd name="connsiteX4" fmla="*/ 7373 w 1178260"/>
              <a:gd name="connsiteY4" fmla="*/ 258097 h 258097"/>
              <a:gd name="connsiteX5" fmla="*/ 0 w 1178260"/>
              <a:gd name="connsiteY5" fmla="*/ 7374 h 258097"/>
              <a:gd name="connsiteX0" fmla="*/ 0 w 1178260"/>
              <a:gd name="connsiteY0" fmla="*/ 7374 h 265471"/>
              <a:gd name="connsiteX1" fmla="*/ 1049211 w 1178260"/>
              <a:gd name="connsiteY1" fmla="*/ 0 h 265471"/>
              <a:gd name="connsiteX2" fmla="*/ 1178260 w 1178260"/>
              <a:gd name="connsiteY2" fmla="*/ 129049 h 265471"/>
              <a:gd name="connsiteX3" fmla="*/ 1178259 w 1178260"/>
              <a:gd name="connsiteY3" fmla="*/ 258097 h 265471"/>
              <a:gd name="connsiteX4" fmla="*/ 619431 w 1178260"/>
              <a:gd name="connsiteY4" fmla="*/ 265471 h 265471"/>
              <a:gd name="connsiteX5" fmla="*/ 0 w 1178260"/>
              <a:gd name="connsiteY5" fmla="*/ 7374 h 265471"/>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7373 w 566202"/>
              <a:gd name="connsiteY4" fmla="*/ 280219 h 280219"/>
              <a:gd name="connsiteX5" fmla="*/ 0 w 566202"/>
              <a:gd name="connsiteY5" fmla="*/ 0 h 280219"/>
              <a:gd name="connsiteX0" fmla="*/ 0 w 566202"/>
              <a:gd name="connsiteY0" fmla="*/ 0 h 280219"/>
              <a:gd name="connsiteX1" fmla="*/ 437153 w 566202"/>
              <a:gd name="connsiteY1" fmla="*/ 14748 h 280219"/>
              <a:gd name="connsiteX2" fmla="*/ 566202 w 566202"/>
              <a:gd name="connsiteY2" fmla="*/ 143797 h 280219"/>
              <a:gd name="connsiteX3" fmla="*/ 566201 w 566202"/>
              <a:gd name="connsiteY3" fmla="*/ 272845 h 280219"/>
              <a:gd name="connsiteX4" fmla="*/ 58992 w 566202"/>
              <a:gd name="connsiteY4" fmla="*/ 280219 h 280219"/>
              <a:gd name="connsiteX5" fmla="*/ 0 w 566202"/>
              <a:gd name="connsiteY5" fmla="*/ 0 h 280219"/>
              <a:gd name="connsiteX0" fmla="*/ 0 w 566202"/>
              <a:gd name="connsiteY0" fmla="*/ 0 h 272845"/>
              <a:gd name="connsiteX1" fmla="*/ 437153 w 566202"/>
              <a:gd name="connsiteY1" fmla="*/ 14748 h 272845"/>
              <a:gd name="connsiteX2" fmla="*/ 566202 w 566202"/>
              <a:gd name="connsiteY2" fmla="*/ 143797 h 272845"/>
              <a:gd name="connsiteX3" fmla="*/ 566201 w 566202"/>
              <a:gd name="connsiteY3" fmla="*/ 272845 h 272845"/>
              <a:gd name="connsiteX4" fmla="*/ 209118 w 566202"/>
              <a:gd name="connsiteY4" fmla="*/ 262022 h 272845"/>
              <a:gd name="connsiteX5" fmla="*/ 0 w 566202"/>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8951 w 366035"/>
              <a:gd name="connsiteY4" fmla="*/ 262022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99438 w 366035"/>
              <a:gd name="connsiteY4" fmla="*/ 247734 h 272845"/>
              <a:gd name="connsiteX5" fmla="*/ 0 w 366035"/>
              <a:gd name="connsiteY5" fmla="*/ 0 h 272845"/>
              <a:gd name="connsiteX0" fmla="*/ 0 w 366035"/>
              <a:gd name="connsiteY0" fmla="*/ 0 h 272845"/>
              <a:gd name="connsiteX1" fmla="*/ 236986 w 366035"/>
              <a:gd name="connsiteY1" fmla="*/ 14748 h 272845"/>
              <a:gd name="connsiteX2" fmla="*/ 366035 w 366035"/>
              <a:gd name="connsiteY2" fmla="*/ 143797 h 272845"/>
              <a:gd name="connsiteX3" fmla="*/ 366034 w 366035"/>
              <a:gd name="connsiteY3" fmla="*/ 272845 h 272845"/>
              <a:gd name="connsiteX4" fmla="*/ 25619 w 366035"/>
              <a:gd name="connsiteY4" fmla="*/ 259641 h 272845"/>
              <a:gd name="connsiteX5" fmla="*/ 0 w 366035"/>
              <a:gd name="connsiteY5" fmla="*/ 0 h 272845"/>
              <a:gd name="connsiteX0" fmla="*/ 5337 w 340416"/>
              <a:gd name="connsiteY0" fmla="*/ 0 h 268083"/>
              <a:gd name="connsiteX1" fmla="*/ 211367 w 340416"/>
              <a:gd name="connsiteY1" fmla="*/ 9986 h 268083"/>
              <a:gd name="connsiteX2" fmla="*/ 340416 w 340416"/>
              <a:gd name="connsiteY2" fmla="*/ 139035 h 268083"/>
              <a:gd name="connsiteX3" fmla="*/ 340415 w 340416"/>
              <a:gd name="connsiteY3" fmla="*/ 268083 h 268083"/>
              <a:gd name="connsiteX4" fmla="*/ 0 w 340416"/>
              <a:gd name="connsiteY4" fmla="*/ 254879 h 268083"/>
              <a:gd name="connsiteX5" fmla="*/ 5337 w 340416"/>
              <a:gd name="connsiteY5" fmla="*/ 0 h 268083"/>
              <a:gd name="connsiteX0" fmla="*/ 5337 w 353901"/>
              <a:gd name="connsiteY0" fmla="*/ 0 h 254879"/>
              <a:gd name="connsiteX1" fmla="*/ 211367 w 353901"/>
              <a:gd name="connsiteY1" fmla="*/ 9986 h 254879"/>
              <a:gd name="connsiteX2" fmla="*/ 340416 w 353901"/>
              <a:gd name="connsiteY2" fmla="*/ 139035 h 254879"/>
              <a:gd name="connsiteX3" fmla="*/ 349940 w 353901"/>
              <a:gd name="connsiteY3" fmla="*/ 253795 h 254879"/>
              <a:gd name="connsiteX4" fmla="*/ 0 w 353901"/>
              <a:gd name="connsiteY4" fmla="*/ 254879 h 254879"/>
              <a:gd name="connsiteX5" fmla="*/ 5337 w 353901"/>
              <a:gd name="connsiteY5" fmla="*/ 0 h 254879"/>
              <a:gd name="connsiteX0" fmla="*/ 7718 w 356282"/>
              <a:gd name="connsiteY0" fmla="*/ 0 h 253795"/>
              <a:gd name="connsiteX1" fmla="*/ 213748 w 356282"/>
              <a:gd name="connsiteY1" fmla="*/ 9986 h 253795"/>
              <a:gd name="connsiteX2" fmla="*/ 342797 w 356282"/>
              <a:gd name="connsiteY2" fmla="*/ 139035 h 253795"/>
              <a:gd name="connsiteX3" fmla="*/ 352321 w 356282"/>
              <a:gd name="connsiteY3" fmla="*/ 253795 h 253795"/>
              <a:gd name="connsiteX4" fmla="*/ 0 w 356282"/>
              <a:gd name="connsiteY4" fmla="*/ 226304 h 253795"/>
              <a:gd name="connsiteX5" fmla="*/ 7718 w 356282"/>
              <a:gd name="connsiteY5" fmla="*/ 0 h 253795"/>
              <a:gd name="connsiteX0" fmla="*/ 574 w 349138"/>
              <a:gd name="connsiteY0" fmla="*/ 0 h 257260"/>
              <a:gd name="connsiteX1" fmla="*/ 206604 w 349138"/>
              <a:gd name="connsiteY1" fmla="*/ 9986 h 257260"/>
              <a:gd name="connsiteX2" fmla="*/ 335653 w 349138"/>
              <a:gd name="connsiteY2" fmla="*/ 139035 h 257260"/>
              <a:gd name="connsiteX3" fmla="*/ 345177 w 349138"/>
              <a:gd name="connsiteY3" fmla="*/ 253795 h 257260"/>
              <a:gd name="connsiteX4" fmla="*/ 0 w 349138"/>
              <a:gd name="connsiteY4" fmla="*/ 257260 h 257260"/>
              <a:gd name="connsiteX5" fmla="*/ 574 w 349138"/>
              <a:gd name="connsiteY5" fmla="*/ 0 h 257260"/>
              <a:gd name="connsiteX0" fmla="*/ 574 w 359486"/>
              <a:gd name="connsiteY0" fmla="*/ 0 h 257260"/>
              <a:gd name="connsiteX1" fmla="*/ 206604 w 359486"/>
              <a:gd name="connsiteY1" fmla="*/ 9986 h 257260"/>
              <a:gd name="connsiteX2" fmla="*/ 335653 w 359486"/>
              <a:gd name="connsiteY2" fmla="*/ 139035 h 257260"/>
              <a:gd name="connsiteX3" fmla="*/ 359464 w 359486"/>
              <a:gd name="connsiteY3" fmla="*/ 253795 h 257260"/>
              <a:gd name="connsiteX4" fmla="*/ 0 w 359486"/>
              <a:gd name="connsiteY4" fmla="*/ 257260 h 257260"/>
              <a:gd name="connsiteX5" fmla="*/ 574 w 359486"/>
              <a:gd name="connsiteY5" fmla="*/ 0 h 257260"/>
              <a:gd name="connsiteX0" fmla="*/ 574 w 359486"/>
              <a:gd name="connsiteY0" fmla="*/ 0 h 257260"/>
              <a:gd name="connsiteX1" fmla="*/ 206604 w 359486"/>
              <a:gd name="connsiteY1" fmla="*/ 9986 h 257260"/>
              <a:gd name="connsiteX2" fmla="*/ 335653 w 359486"/>
              <a:gd name="connsiteY2" fmla="*/ 110460 h 257260"/>
              <a:gd name="connsiteX3" fmla="*/ 359464 w 359486"/>
              <a:gd name="connsiteY3" fmla="*/ 253795 h 257260"/>
              <a:gd name="connsiteX4" fmla="*/ 0 w 359486"/>
              <a:gd name="connsiteY4" fmla="*/ 257260 h 257260"/>
              <a:gd name="connsiteX5" fmla="*/ 574 w 359486"/>
              <a:gd name="connsiteY5" fmla="*/ 0 h 257260"/>
              <a:gd name="connsiteX0" fmla="*/ 574 w 365269"/>
              <a:gd name="connsiteY0" fmla="*/ 0 h 257260"/>
              <a:gd name="connsiteX1" fmla="*/ 206604 w 365269"/>
              <a:gd name="connsiteY1" fmla="*/ 9986 h 257260"/>
              <a:gd name="connsiteX2" fmla="*/ 359464 w 365269"/>
              <a:gd name="connsiteY2" fmla="*/ 253795 h 257260"/>
              <a:gd name="connsiteX3" fmla="*/ 0 w 365269"/>
              <a:gd name="connsiteY3" fmla="*/ 257260 h 257260"/>
              <a:gd name="connsiteX4" fmla="*/ 574 w 365269"/>
              <a:gd name="connsiteY4" fmla="*/ 0 h 257260"/>
              <a:gd name="connsiteX0" fmla="*/ 574 w 369846"/>
              <a:gd name="connsiteY0" fmla="*/ 0 h 257260"/>
              <a:gd name="connsiteX1" fmla="*/ 206604 w 369846"/>
              <a:gd name="connsiteY1" fmla="*/ 9986 h 257260"/>
              <a:gd name="connsiteX2" fmla="*/ 359464 w 369846"/>
              <a:gd name="connsiteY2" fmla="*/ 253795 h 257260"/>
              <a:gd name="connsiteX3" fmla="*/ 0 w 369846"/>
              <a:gd name="connsiteY3" fmla="*/ 257260 h 257260"/>
              <a:gd name="connsiteX4" fmla="*/ 574 w 369846"/>
              <a:gd name="connsiteY4" fmla="*/ 0 h 257260"/>
              <a:gd name="connsiteX0" fmla="*/ 574 w 369846"/>
              <a:gd name="connsiteY0" fmla="*/ 0 h 252497"/>
              <a:gd name="connsiteX1" fmla="*/ 206604 w 369846"/>
              <a:gd name="connsiteY1" fmla="*/ 5223 h 252497"/>
              <a:gd name="connsiteX2" fmla="*/ 359464 w 369846"/>
              <a:gd name="connsiteY2" fmla="*/ 249032 h 252497"/>
              <a:gd name="connsiteX3" fmla="*/ 0 w 369846"/>
              <a:gd name="connsiteY3" fmla="*/ 252497 h 252497"/>
              <a:gd name="connsiteX4" fmla="*/ 574 w 369846"/>
              <a:gd name="connsiteY4" fmla="*/ 0 h 252497"/>
              <a:gd name="connsiteX0" fmla="*/ 574 w 369846"/>
              <a:gd name="connsiteY0" fmla="*/ 0 h 249032"/>
              <a:gd name="connsiteX1" fmla="*/ 206604 w 369846"/>
              <a:gd name="connsiteY1" fmla="*/ 5223 h 249032"/>
              <a:gd name="connsiteX2" fmla="*/ 359464 w 369846"/>
              <a:gd name="connsiteY2" fmla="*/ 249032 h 249032"/>
              <a:gd name="connsiteX3" fmla="*/ 0 w 369846"/>
              <a:gd name="connsiteY3" fmla="*/ 245353 h 249032"/>
              <a:gd name="connsiteX4" fmla="*/ 574 w 369846"/>
              <a:gd name="connsiteY4" fmla="*/ 0 h 24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846" h="249032">
                <a:moveTo>
                  <a:pt x="574" y="0"/>
                </a:moveTo>
                <a:lnTo>
                  <a:pt x="206604" y="5223"/>
                </a:lnTo>
                <a:cubicBezTo>
                  <a:pt x="342619" y="42759"/>
                  <a:pt x="393898" y="207820"/>
                  <a:pt x="359464" y="249032"/>
                </a:cubicBezTo>
                <a:lnTo>
                  <a:pt x="0" y="245353"/>
                </a:lnTo>
                <a:cubicBezTo>
                  <a:pt x="191" y="159600"/>
                  <a:pt x="383" y="85753"/>
                  <a:pt x="574" y="0"/>
                </a:cubicBezTo>
                <a:close/>
              </a:path>
            </a:pathLst>
          </a:custGeom>
          <a:gradFill flip="none" rotWithShape="1">
            <a:gsLst>
              <a:gs pos="63000">
                <a:srgbClr val="06D1D7"/>
              </a:gs>
              <a:gs pos="33000">
                <a:srgbClr val="23A295"/>
              </a:gs>
              <a:gs pos="0">
                <a:srgbClr val="57F6A2"/>
              </a:gs>
              <a:gs pos="100000">
                <a:srgbClr val="1B2048"/>
              </a:gs>
            </a:gsLst>
            <a:path path="circle">
              <a:fillToRect l="100000" t="100000"/>
            </a:path>
            <a:tileRect r="-100000" b="-10000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aven Pro"/>
              <a:ea typeface="Maven Pro"/>
              <a:cs typeface="Maven Pro"/>
              <a:sym typeface="Maven Pro"/>
            </a:endParaRPr>
          </a:p>
        </p:txBody>
      </p:sp>
      <p:sp>
        <p:nvSpPr>
          <p:cNvPr id="36" name="Título 1">
            <a:extLst>
              <a:ext uri="{FF2B5EF4-FFF2-40B4-BE49-F238E27FC236}">
                <a16:creationId xmlns:a16="http://schemas.microsoft.com/office/drawing/2014/main" id="{98276B4C-C231-BAA7-64C2-8DBD403534C0}"/>
              </a:ext>
            </a:extLst>
          </p:cNvPr>
          <p:cNvSpPr txBox="1">
            <a:spLocks/>
          </p:cNvSpPr>
          <p:nvPr/>
        </p:nvSpPr>
        <p:spPr>
          <a:xfrm>
            <a:off x="675324" y="478163"/>
            <a:ext cx="3983037" cy="76518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l"/>
            <a:r>
              <a:rPr lang="pt-BR" sz="3200">
                <a:latin typeface="+mj-lt"/>
                <a:cs typeface="Arial"/>
              </a:rPr>
              <a:t>Exercício 1</a:t>
            </a:r>
            <a:endParaRPr lang="pt-BR" sz="3200">
              <a:latin typeface="+mj-lt"/>
              <a:cs typeface="Arial" panose="020B0604020202020204" pitchFamily="34" charset="0"/>
            </a:endParaRPr>
          </a:p>
        </p:txBody>
      </p:sp>
      <p:cxnSp>
        <p:nvCxnSpPr>
          <p:cNvPr id="37" name="Conector reto 36">
            <a:extLst>
              <a:ext uri="{FF2B5EF4-FFF2-40B4-BE49-F238E27FC236}">
                <a16:creationId xmlns:a16="http://schemas.microsoft.com/office/drawing/2014/main" id="{A37EE2EF-87AA-8084-6E50-20CA6E14F694}"/>
              </a:ext>
            </a:extLst>
          </p:cNvPr>
          <p:cNvCxnSpPr>
            <a:cxnSpLocks/>
          </p:cNvCxnSpPr>
          <p:nvPr/>
        </p:nvCxnSpPr>
        <p:spPr>
          <a:xfrm>
            <a:off x="-5" y="1165521"/>
            <a:ext cx="3581405" cy="0"/>
          </a:xfrm>
          <a:prstGeom prst="line">
            <a:avLst/>
          </a:prstGeom>
          <a:ln>
            <a:solidFill>
              <a:srgbClr val="00445C"/>
            </a:solidFill>
          </a:ln>
        </p:spPr>
        <p:style>
          <a:lnRef idx="1">
            <a:schemeClr val="accent1"/>
          </a:lnRef>
          <a:fillRef idx="0">
            <a:schemeClr val="accent1"/>
          </a:fillRef>
          <a:effectRef idx="0">
            <a:schemeClr val="accent1"/>
          </a:effectRef>
          <a:fontRef idx="minor">
            <a:schemeClr val="tx1"/>
          </a:fontRef>
        </p:style>
      </p:cxnSp>
      <p:sp>
        <p:nvSpPr>
          <p:cNvPr id="38" name="Google Shape;997;p39">
            <a:extLst>
              <a:ext uri="{FF2B5EF4-FFF2-40B4-BE49-F238E27FC236}">
                <a16:creationId xmlns:a16="http://schemas.microsoft.com/office/drawing/2014/main" id="{A99CE7D7-7013-ED20-A760-F168CF6E88F2}"/>
              </a:ext>
            </a:extLst>
          </p:cNvPr>
          <p:cNvSpPr txBox="1">
            <a:spLocks/>
          </p:cNvSpPr>
          <p:nvPr/>
        </p:nvSpPr>
        <p:spPr>
          <a:xfrm>
            <a:off x="916246" y="1235753"/>
            <a:ext cx="7848764" cy="3916583"/>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1800" b="1">
                <a:latin typeface="+mj-lt"/>
              </a:rPr>
              <a:t>Criar Fórmulas e Cálculos</a:t>
            </a:r>
          </a:p>
          <a:p>
            <a:endParaRPr lang="pt-BR" sz="1800" b="1">
              <a:latin typeface="+mj-lt"/>
              <a:ea typeface="Cambria"/>
            </a:endParaRPr>
          </a:p>
          <a:p>
            <a:r>
              <a:rPr lang="pt-BR" sz="1800">
                <a:latin typeface="+mj-lt"/>
              </a:rPr>
              <a:t> Objetivo</a:t>
            </a:r>
            <a:r>
              <a:rPr lang="pt-BR" sz="1800">
                <a:ea typeface="Cambria"/>
              </a:rPr>
              <a:t>:</a:t>
            </a:r>
            <a:endParaRPr lang="pt-BR"/>
          </a:p>
          <a:p>
            <a:r>
              <a:rPr lang="pt-BR" sz="1200">
                <a:latin typeface="Aptos"/>
                <a:ea typeface="Cambria"/>
              </a:rPr>
              <a:t>   </a:t>
            </a:r>
            <a:r>
              <a:rPr lang="pt-BR" sz="1800">
                <a:latin typeface="+mj-lt"/>
              </a:rPr>
              <a:t>Criar novas colunas com cálculos, sem precisar saber a fórmula exata.</a:t>
            </a:r>
          </a:p>
          <a:p>
            <a:pPr marL="285750" indent="-285750">
              <a:buChar char="•"/>
            </a:pPr>
            <a:endParaRPr lang="pt-BR" sz="1800">
              <a:latin typeface="+mj-lt"/>
            </a:endParaRPr>
          </a:p>
          <a:p>
            <a:r>
              <a:rPr lang="pt-BR" sz="1800">
                <a:latin typeface="+mj-lt"/>
              </a:rPr>
              <a:t>Prompt 1 (Ver a Variação): 👉 "</a:t>
            </a:r>
            <a:r>
              <a:rPr lang="pt-BR" sz="1800" i="1">
                <a:latin typeface="+mj-lt"/>
              </a:rPr>
              <a:t>Crie uma coluna mostrando a variação percentual da Taxa de Desemprego de um ano para o outro.</a:t>
            </a:r>
            <a:r>
              <a:rPr lang="pt-BR" sz="1800">
                <a:latin typeface="+mj-lt"/>
              </a:rPr>
              <a:t>"</a:t>
            </a:r>
          </a:p>
          <a:p>
            <a:endParaRPr lang="pt-BR" sz="1800">
              <a:latin typeface="+mj-lt"/>
            </a:endParaRPr>
          </a:p>
          <a:p>
            <a:r>
              <a:rPr lang="pt-BR" sz="1800">
                <a:latin typeface="+mj-lt"/>
              </a:rPr>
              <a:t>Prompt 2 (Ver a Variação - fórmula): 👉 "</a:t>
            </a:r>
            <a:r>
              <a:rPr lang="pt-BR" sz="1800" i="1">
                <a:latin typeface="+mj-lt"/>
              </a:rPr>
              <a:t>Crie a fórmula da variação percentual da Taxa de Desemprego de um ano para o outro.</a:t>
            </a:r>
            <a:r>
              <a:rPr lang="pt-BR" sz="1800">
                <a:latin typeface="+mj-lt"/>
              </a:rPr>
              <a:t>"</a:t>
            </a:r>
          </a:p>
          <a:p>
            <a:endParaRPr lang="pt-BR" sz="1800">
              <a:latin typeface="+mj-lt"/>
            </a:endParaRPr>
          </a:p>
          <a:p>
            <a:endParaRPr lang="pt-BR" sz="1800">
              <a:ea typeface="Cambria"/>
            </a:endParaRPr>
          </a:p>
          <a:p>
            <a:endParaRPr lang="pt-BR" sz="1800"/>
          </a:p>
          <a:p>
            <a:endParaRPr lang="pt-BR" sz="1800">
              <a:latin typeface="+mj-lt"/>
            </a:endParaRPr>
          </a:p>
        </p:txBody>
      </p:sp>
    </p:spTree>
    <p:extLst>
      <p:ext uri="{BB962C8B-B14F-4D97-AF65-F5344CB8AC3E}">
        <p14:creationId xmlns:p14="http://schemas.microsoft.com/office/powerpoint/2010/main" val="3775535745"/>
      </p:ext>
    </p:extLst>
  </p:cSld>
  <p:clrMapOvr>
    <a:masterClrMapping/>
  </p:clrMapOvr>
</p:sld>
</file>

<file path=ppt/theme/theme1.xml><?xml version="1.0" encoding="utf-8"?>
<a:theme xmlns:a="http://schemas.openxmlformats.org/drawingml/2006/main" name="Business Annual Report by Slidesgo">
  <a:themeElements>
    <a:clrScheme name="Simple Light">
      <a:dk1>
        <a:srgbClr val="00094A"/>
      </a:dk1>
      <a:lt1>
        <a:srgbClr val="00649F"/>
      </a:lt1>
      <a:dk2>
        <a:srgbClr val="FEFEFE"/>
      </a:dk2>
      <a:lt2>
        <a:srgbClr val="63DBF5"/>
      </a:lt2>
      <a:accent1>
        <a:srgbClr val="006DF5"/>
      </a:accent1>
      <a:accent2>
        <a:srgbClr val="516CEE"/>
      </a:accent2>
      <a:accent3>
        <a:srgbClr val="FFFFFF"/>
      </a:accent3>
      <a:accent4>
        <a:srgbClr val="FFFFFF"/>
      </a:accent4>
      <a:accent5>
        <a:srgbClr val="FFFFFF"/>
      </a:accent5>
      <a:accent6>
        <a:srgbClr val="FFFFFF"/>
      </a:accent6>
      <a:hlink>
        <a:srgbClr val="00094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1807</TotalTime>
  <Words>2638</Words>
  <Application>Microsoft Office PowerPoint</Application>
  <PresentationFormat>Apresentação na tela (16:9)</PresentationFormat>
  <Paragraphs>433</Paragraphs>
  <Slides>38</Slides>
  <Notes>38</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38</vt:i4>
      </vt:variant>
    </vt:vector>
  </HeadingPairs>
  <TitlesOfParts>
    <vt:vector size="44" baseType="lpstr">
      <vt:lpstr>Cambria</vt:lpstr>
      <vt:lpstr>Maven Pro</vt:lpstr>
      <vt:lpstr>Arial</vt:lpstr>
      <vt:lpstr>Arial (Títulos)</vt:lpstr>
      <vt:lpstr>Aptos</vt:lpstr>
      <vt:lpstr>Business Annual Report by Slidesgo</vt:lpstr>
      <vt:lpstr>Há mais de 60 anos pensando o Brasil</vt:lpstr>
      <vt:lpstr>Frederico Tomaz Analista de Sistemas (COTEC/CGDTI)</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Flaviane Dias de Santàna</dc:creator>
  <cp:lastModifiedBy>leandro marques</cp:lastModifiedBy>
  <cp:revision>4</cp:revision>
  <dcterms:modified xsi:type="dcterms:W3CDTF">2025-11-26T14:16:08Z</dcterms:modified>
</cp:coreProperties>
</file>

<file path=docProps/thumbnail.jpeg>
</file>